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75" r:id="rId3"/>
    <p:sldId id="257" r:id="rId4"/>
    <p:sldId id="274" r:id="rId5"/>
    <p:sldId id="260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71" r:id="rId16"/>
    <p:sldId id="263" r:id="rId17"/>
    <p:sldId id="272" r:id="rId18"/>
  </p:sldIdLst>
  <p:sldSz cx="18288000" cy="10287000"/>
  <p:notesSz cx="6858000" cy="9144000"/>
  <p:embeddedFontLst>
    <p:embeddedFont>
      <p:font typeface="Arial Nova Cond" panose="020B0506020202020204" pitchFamily="34" charset="0"/>
      <p:regular r:id="rId20"/>
    </p:embeddedFont>
    <p:embeddedFont>
      <p:font typeface="Californian FB" panose="0207040306080B030204" pitchFamily="18" charset="0"/>
      <p:regular r:id="rId21"/>
      <p:bold r:id="rId22"/>
      <p:italic r:id="rId23"/>
    </p:embeddedFont>
    <p:embeddedFont>
      <p:font typeface="Cambria Math" panose="02040503050406030204" pitchFamily="18" charset="0"/>
      <p:regular r:id="rId24"/>
    </p:embeddedFont>
    <p:embeddedFont>
      <p:font typeface="Cascadia Code SemiLight" panose="020B0609020000020004" pitchFamily="49" charset="0"/>
      <p:regular r:id="rId25"/>
      <p:italic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Constantia" panose="02030602050306030303" pitchFamily="18" charset="0"/>
      <p:regular r:id="rId31"/>
      <p:bold r:id="rId32"/>
      <p:italic r:id="rId33"/>
      <p:boldItalic r:id="rId34"/>
    </p:embeddedFont>
    <p:embeddedFont>
      <p:font typeface="Cooper Black" panose="0208090404030B020404" pitchFamily="18" charset="0"/>
      <p:regular r:id="rId35"/>
    </p:embeddedFont>
    <p:embeddedFont>
      <p:font typeface="Economica" panose="02000506040000020004" pitchFamily="2" charset="0"/>
      <p:regular r:id="rId36"/>
      <p:bold r:id="rId37"/>
      <p:italic r:id="rId38"/>
      <p:boldItalic r:id="rId39"/>
    </p:embeddedFont>
    <p:embeddedFont>
      <p:font typeface="Goudy Old Style" panose="02020502050305020303" pitchFamily="18" charset="0"/>
      <p:regular r:id="rId40"/>
      <p:bold r:id="rId41"/>
      <p:italic r:id="rId42"/>
    </p:embeddedFont>
    <p:embeddedFont>
      <p:font typeface="Nunito" pitchFamily="2" charset="0"/>
      <p:regular r:id="rId43"/>
      <p:bold r:id="rId44"/>
      <p:italic r:id="rId45"/>
      <p:boldItalic r:id="rId46"/>
    </p:embeddedFont>
    <p:embeddedFont>
      <p:font typeface="Nunito Bold" charset="0"/>
      <p:regular r:id="rId47"/>
    </p:embeddedFont>
    <p:embeddedFont>
      <p:font typeface="Nunito Bold Bold" panose="020B0604020202020204" charset="0"/>
      <p:regular r:id="rId48"/>
    </p:embeddedFont>
    <p:embeddedFont>
      <p:font typeface="Perpetua Titling MT" panose="02020502060505020804" pitchFamily="18" charset="0"/>
      <p:regular r:id="rId49"/>
      <p:bold r:id="rId50"/>
    </p:embeddedFont>
    <p:embeddedFont>
      <p:font typeface="Rajdhani bold" panose="02000000000000000000" pitchFamily="2" charset="0"/>
      <p:bold r:id="rId51"/>
    </p:embeddedFont>
    <p:embeddedFont>
      <p:font typeface="Rajdhani bold" panose="02000000000000000000" pitchFamily="2" charset="0"/>
      <p:bold r:id="rId51"/>
    </p:embeddedFont>
    <p:embeddedFont>
      <p:font typeface="STSong" panose="02010600040101010101" pitchFamily="2" charset="-122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8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8C9"/>
    <a:srgbClr val="3F2B1F"/>
    <a:srgbClr val="FF9F80"/>
    <a:srgbClr val="42210B"/>
    <a:srgbClr val="FFC9B3"/>
    <a:srgbClr val="9F8170"/>
    <a:srgbClr val="603813"/>
    <a:srgbClr val="A67C52"/>
    <a:srgbClr val="FDE0D4"/>
    <a:srgbClr val="F4E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7" autoAdjust="0"/>
    <p:restoredTop sz="91503" autoAdjust="0"/>
  </p:normalViewPr>
  <p:slideViewPr>
    <p:cSldViewPr>
      <p:cViewPr varScale="1">
        <p:scale>
          <a:sx n="47" d="100"/>
          <a:sy n="47" d="100"/>
        </p:scale>
        <p:origin x="29" y="778"/>
      </p:cViewPr>
      <p:guideLst>
        <p:guide orient="horz" pos="3288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font" Target="fonts/font3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font" Target="fonts/font3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790399591263726"/>
          <c:y val="0.12222138374974006"/>
          <c:w val="0.58313131561679787"/>
          <c:h val="0.8746969734251968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Values</c:v>
                </c:pt>
              </c:strCache>
            </c:strRef>
          </c:tx>
          <c:dPt>
            <c:idx val="0"/>
            <c:bubble3D val="0"/>
            <c:spPr>
              <a:solidFill>
                <a:srgbClr val="FF9F80"/>
              </a:solidFill>
              <a:ln w="19050">
                <a:solidFill>
                  <a:srgbClr val="FF9F8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B1F-4704-9C00-6F699BBF6D61}"/>
              </c:ext>
            </c:extLst>
          </c:dPt>
          <c:dPt>
            <c:idx val="1"/>
            <c:bubble3D val="0"/>
            <c:spPr>
              <a:solidFill>
                <a:srgbClr val="A67C52"/>
              </a:solidFill>
              <a:ln w="19050">
                <a:solidFill>
                  <a:srgbClr val="9F817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B1F-4704-9C00-6F699BBF6D61}"/>
              </c:ext>
            </c:extLst>
          </c:dPt>
          <c:dPt>
            <c:idx val="2"/>
            <c:bubble3D val="0"/>
            <c:spPr>
              <a:solidFill>
                <a:srgbClr val="603813"/>
              </a:solidFill>
              <a:ln w="19050">
                <a:solidFill>
                  <a:srgbClr val="42210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B1F-4704-9C00-6F699BBF6D61}"/>
              </c:ext>
            </c:extLst>
          </c:dPt>
          <c:dPt>
            <c:idx val="3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1F-4704-9C00-6F699BBF6D61}"/>
              </c:ext>
            </c:extLst>
          </c:dPt>
          <c:cat>
            <c:strRef>
              <c:f>Sheet1!$A$2:$A$5</c:f>
              <c:strCache>
                <c:ptCount val="4"/>
                <c:pt idx="0">
                  <c:v>Visible</c:v>
                </c:pt>
                <c:pt idx="1">
                  <c:v>Invisible</c:v>
                </c:pt>
                <c:pt idx="2">
                  <c:v>v 1</c:v>
                </c:pt>
                <c:pt idx="3">
                  <c:v>iv2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1F-4704-9C00-6F699BBF6D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2400" b="0" i="0" u="none" strike="noStrike" kern="1200" spc="0" baseline="0">
                <a:solidFill>
                  <a:srgbClr val="42210B"/>
                </a:solidFill>
                <a:latin typeface="+mn-lt"/>
                <a:ea typeface="+mn-ea"/>
                <a:cs typeface="+mn-cs"/>
              </a:defRPr>
            </a:pPr>
            <a:r>
              <a:rPr lang="en-IN" sz="2400" b="1" kern="1200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dCn BT"/>
                <a:ea typeface="+mn-ea"/>
                <a:cs typeface="+mn-cs"/>
              </a:rPr>
              <a:t>MODEL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2400" b="0" i="0" u="none" strike="noStrike" kern="1200" spc="0" baseline="0">
              <a:solidFill>
                <a:srgbClr val="42210B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 Before SMOTE</c:v>
                </c:pt>
              </c:strCache>
            </c:strRef>
          </c:tx>
          <c:spPr>
            <a:solidFill>
              <a:srgbClr val="FF9F80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RandomForestClassifier</c:v>
                </c:pt>
                <c:pt idx="1">
                  <c:v>Support Vector Machine</c:v>
                </c:pt>
                <c:pt idx="2">
                  <c:v>XGBoost</c:v>
                </c:pt>
                <c:pt idx="3">
                  <c:v>KNN Classification</c:v>
                </c:pt>
                <c:pt idx="4">
                  <c:v>Decision Tree Classifier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75.349999999999994</c:v>
                </c:pt>
                <c:pt idx="1">
                  <c:v>73.38</c:v>
                </c:pt>
                <c:pt idx="2">
                  <c:v>75.319999999999993</c:v>
                </c:pt>
                <c:pt idx="3">
                  <c:v>76.62</c:v>
                </c:pt>
                <c:pt idx="4">
                  <c:v>68.180000000000007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7E-43FB-8CB7-31E18306847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Accuracy After SMOTE</c:v>
                </c:pt>
              </c:strCache>
            </c:strRef>
          </c:tx>
          <c:spPr>
            <a:solidFill>
              <a:srgbClr val="60381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RandomForestClassifier</c:v>
                </c:pt>
                <c:pt idx="1">
                  <c:v>Support Vector Machine</c:v>
                </c:pt>
                <c:pt idx="2">
                  <c:v>XGBoost</c:v>
                </c:pt>
                <c:pt idx="3">
                  <c:v>KNN Classification</c:v>
                </c:pt>
                <c:pt idx="4">
                  <c:v>Decision Tree Classifier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84</c:v>
                </c:pt>
                <c:pt idx="1">
                  <c:v>83</c:v>
                </c:pt>
                <c:pt idx="2">
                  <c:v>81</c:v>
                </c:pt>
                <c:pt idx="3">
                  <c:v>80</c:v>
                </c:pt>
                <c:pt idx="4">
                  <c:v>81.5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7E-43FB-8CB7-31E1830684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05749536"/>
        <c:axId val="1261015808"/>
      </c:barChart>
      <c:catAx>
        <c:axId val="1405749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1015808"/>
        <c:crosses val="autoZero"/>
        <c:auto val="1"/>
        <c:lblAlgn val="ctr"/>
        <c:lblOffset val="100"/>
        <c:noMultiLvlLbl val="0"/>
      </c:catAx>
      <c:valAx>
        <c:axId val="1261015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FF9F80">
                  <a:alpha val="65000"/>
                </a:srgb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5749536"/>
        <c:crosses val="autoZero"/>
        <c:crossBetween val="between"/>
      </c:valAx>
      <c:spPr>
        <a:solidFill>
          <a:srgbClr val="FFC9B3">
            <a:alpha val="30000"/>
          </a:srgbClr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3B8A2A-A24E-4B95-9A91-2D938AEFD061}" type="datetimeFigureOut">
              <a:rPr lang="en-IN" smtClean="0"/>
              <a:t>20-02-2024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FA0BF-5DD0-4838-A718-5CF9A7EC2FC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1466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A0BF-5DD0-4838-A718-5CF9A7EC2FCA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783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0.png"/><Relationship Id="rId3" Type="http://schemas.microsoft.com/office/2007/relationships/hdphoto" Target="../media/hdphoto4.wdp"/><Relationship Id="rId7" Type="http://schemas.openxmlformats.org/officeDocument/2006/relationships/image" Target="../media/image76.png"/><Relationship Id="rId12" Type="http://schemas.openxmlformats.org/officeDocument/2006/relationships/image" Target="../media/image79.png"/><Relationship Id="rId2" Type="http://schemas.openxmlformats.org/officeDocument/2006/relationships/image" Target="../media/image62.png"/><Relationship Id="rId16" Type="http://schemas.microsoft.com/office/2007/relationships/hdphoto" Target="../media/hdphoto8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78.svg"/><Relationship Id="rId5" Type="http://schemas.openxmlformats.org/officeDocument/2006/relationships/image" Target="../media/image32.sv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31.png"/><Relationship Id="rId9" Type="http://schemas.openxmlformats.org/officeDocument/2006/relationships/image" Target="../media/image5.svg"/><Relationship Id="rId1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5.svg"/><Relationship Id="rId7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microsoft.com/office/2007/relationships/hdphoto" Target="../media/hdphoto9.wdp"/><Relationship Id="rId4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13" Type="http://schemas.openxmlformats.org/officeDocument/2006/relationships/image" Target="../media/image100.png"/><Relationship Id="rId3" Type="http://schemas.openxmlformats.org/officeDocument/2006/relationships/image" Target="../media/image43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98.png"/><Relationship Id="rId5" Type="http://schemas.openxmlformats.org/officeDocument/2006/relationships/image" Target="../media/image4.png"/><Relationship Id="rId10" Type="http://schemas.openxmlformats.org/officeDocument/2006/relationships/image" Target="../media/image97.svg"/><Relationship Id="rId4" Type="http://schemas.openxmlformats.org/officeDocument/2006/relationships/image" Target="../media/image44.svg"/><Relationship Id="rId9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58.png"/><Relationship Id="rId3" Type="http://schemas.openxmlformats.org/officeDocument/2006/relationships/image" Target="../media/image32.svg"/><Relationship Id="rId7" Type="http://schemas.openxmlformats.org/officeDocument/2006/relationships/image" Target="../media/image62.png"/><Relationship Id="rId12" Type="http://schemas.openxmlformats.org/officeDocument/2006/relationships/image" Target="../media/image10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103.png"/><Relationship Id="rId5" Type="http://schemas.openxmlformats.org/officeDocument/2006/relationships/image" Target="../media/image5.svg"/><Relationship Id="rId10" Type="http://schemas.microsoft.com/office/2007/relationships/hdphoto" Target="../media/hdphoto10.wdp"/><Relationship Id="rId4" Type="http://schemas.openxmlformats.org/officeDocument/2006/relationships/image" Target="../media/image4.png"/><Relationship Id="rId9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5.svg"/><Relationship Id="rId5" Type="http://schemas.openxmlformats.org/officeDocument/2006/relationships/image" Target="../media/image25.png"/><Relationship Id="rId10" Type="http://schemas.openxmlformats.org/officeDocument/2006/relationships/image" Target="../media/image4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9.svg"/><Relationship Id="rId18" Type="http://schemas.openxmlformats.org/officeDocument/2006/relationships/image" Target="../media/image20.png"/><Relationship Id="rId3" Type="http://schemas.openxmlformats.org/officeDocument/2006/relationships/image" Target="../media/image32.svg"/><Relationship Id="rId21" Type="http://schemas.openxmlformats.org/officeDocument/2006/relationships/image" Target="../media/image17.svg"/><Relationship Id="rId7" Type="http://schemas.openxmlformats.org/officeDocument/2006/relationships/image" Target="../media/image5.svg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" Type="http://schemas.openxmlformats.org/officeDocument/2006/relationships/image" Target="../media/image31.pn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9.svg"/><Relationship Id="rId5" Type="http://schemas.openxmlformats.org/officeDocument/2006/relationships/image" Target="../media/image7.svg"/><Relationship Id="rId15" Type="http://schemas.openxmlformats.org/officeDocument/2006/relationships/image" Target="../media/image11.svg"/><Relationship Id="rId23" Type="http://schemas.openxmlformats.org/officeDocument/2006/relationships/image" Target="../media/image34.svg"/><Relationship Id="rId10" Type="http://schemas.openxmlformats.org/officeDocument/2006/relationships/image" Target="../media/image18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5.svg"/><Relationship Id="rId14" Type="http://schemas.openxmlformats.org/officeDocument/2006/relationships/image" Target="../media/image10.png"/><Relationship Id="rId2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svg"/><Relationship Id="rId7" Type="http://schemas.openxmlformats.org/officeDocument/2006/relationships/image" Target="../media/image46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5.svg"/><Relationship Id="rId10" Type="http://schemas.openxmlformats.org/officeDocument/2006/relationships/image" Target="../media/image49.png"/><Relationship Id="rId4" Type="http://schemas.openxmlformats.org/officeDocument/2006/relationships/image" Target="../media/image4.png"/><Relationship Id="rId9" Type="http://schemas.openxmlformats.org/officeDocument/2006/relationships/image" Target="../media/image4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hdphoto" Target="../media/hdphoto2.wdp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59.png"/><Relationship Id="rId10" Type="http://schemas.microsoft.com/office/2007/relationships/hdphoto" Target="../media/hdphoto4.wdp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microsoft.com/office/2007/relationships/hdphoto" Target="../media/hdphoto6.wdp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CC">
            <a:alpha val="6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94775CB-0A6D-F02B-CE24-B5D5EC6C2D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FFD9CC">
                <a:tint val="45000"/>
                <a:satMod val="400000"/>
              </a:srgb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594" y="2559578"/>
            <a:ext cx="1991833" cy="1991833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6534662" flipV="1">
            <a:off x="10372312" y="-6212677"/>
            <a:ext cx="11159046" cy="12081644"/>
          </a:xfrm>
          <a:custGeom>
            <a:avLst/>
            <a:gdLst/>
            <a:ahLst/>
            <a:cxnLst/>
            <a:rect l="l" t="t" r="r" b="b"/>
            <a:pathLst>
              <a:path w="11159046" h="12081644">
                <a:moveTo>
                  <a:pt x="0" y="12081645"/>
                </a:moveTo>
                <a:lnTo>
                  <a:pt x="11159046" y="12081645"/>
                </a:lnTo>
                <a:lnTo>
                  <a:pt x="11159046" y="0"/>
                </a:lnTo>
                <a:lnTo>
                  <a:pt x="0" y="0"/>
                </a:lnTo>
                <a:lnTo>
                  <a:pt x="0" y="1208164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 rot="19447013">
            <a:off x="-5132375" y="924434"/>
            <a:ext cx="13865152" cy="15011484"/>
          </a:xfrm>
          <a:custGeom>
            <a:avLst/>
            <a:gdLst/>
            <a:ahLst/>
            <a:cxnLst/>
            <a:rect l="l" t="t" r="r" b="b"/>
            <a:pathLst>
              <a:path w="13865152" h="15011484">
                <a:moveTo>
                  <a:pt x="0" y="0"/>
                </a:moveTo>
                <a:lnTo>
                  <a:pt x="13865152" y="0"/>
                </a:lnTo>
                <a:lnTo>
                  <a:pt x="13865152" y="15011484"/>
                </a:lnTo>
                <a:lnTo>
                  <a:pt x="0" y="15011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3561658" y="2712016"/>
            <a:ext cx="8012777" cy="156966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B h="25400" prst="softRound"/>
            </a:sp3d>
          </a:bodyPr>
          <a:lstStyle>
            <a:defPPr>
              <a:defRPr lang="en-US"/>
            </a:defPPr>
            <a:lvl1pPr algn="ctr">
              <a:defRPr kumimoji="0" sz="9600" b="0" i="0" u="none" strike="noStrike" cap="none" spc="0" normalizeH="0" baseline="0">
                <a:ln>
                  <a:noFill/>
                </a:ln>
                <a:solidFill>
                  <a:srgbClr val="2D799C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Nunito Bold Bold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DIABETES</a:t>
            </a:r>
          </a:p>
        </p:txBody>
      </p:sp>
      <p:sp>
        <p:nvSpPr>
          <p:cNvPr id="5" name="Freeform 5"/>
          <p:cNvSpPr/>
          <p:nvPr/>
        </p:nvSpPr>
        <p:spPr>
          <a:xfrm rot="1324296">
            <a:off x="446113" y="2677055"/>
            <a:ext cx="2143032" cy="1971589"/>
          </a:xfrm>
          <a:custGeom>
            <a:avLst/>
            <a:gdLst/>
            <a:ahLst/>
            <a:cxnLst/>
            <a:rect l="l" t="t" r="r" b="b"/>
            <a:pathLst>
              <a:path w="2143032" h="1971589">
                <a:moveTo>
                  <a:pt x="0" y="0"/>
                </a:moveTo>
                <a:lnTo>
                  <a:pt x="2143032" y="0"/>
                </a:lnTo>
                <a:lnTo>
                  <a:pt x="2143032" y="1971589"/>
                </a:lnTo>
                <a:lnTo>
                  <a:pt x="0" y="19715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9782">
            <a:off x="15977386" y="1270972"/>
            <a:ext cx="1362403" cy="2531492"/>
          </a:xfrm>
          <a:custGeom>
            <a:avLst/>
            <a:gdLst/>
            <a:ahLst/>
            <a:cxnLst/>
            <a:rect l="l" t="t" r="r" b="b"/>
            <a:pathLst>
              <a:path w="1362403" h="2531492">
                <a:moveTo>
                  <a:pt x="0" y="0"/>
                </a:moveTo>
                <a:lnTo>
                  <a:pt x="1362403" y="0"/>
                </a:lnTo>
                <a:lnTo>
                  <a:pt x="1362403" y="2531492"/>
                </a:lnTo>
                <a:lnTo>
                  <a:pt x="0" y="25314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764588">
            <a:off x="16628840" y="3500199"/>
            <a:ext cx="1470624" cy="2191987"/>
          </a:xfrm>
          <a:custGeom>
            <a:avLst/>
            <a:gdLst/>
            <a:ahLst/>
            <a:cxnLst/>
            <a:rect l="l" t="t" r="r" b="b"/>
            <a:pathLst>
              <a:path w="1470624" h="2191987">
                <a:moveTo>
                  <a:pt x="0" y="0"/>
                </a:moveTo>
                <a:lnTo>
                  <a:pt x="1470624" y="0"/>
                </a:lnTo>
                <a:lnTo>
                  <a:pt x="1470624" y="2191988"/>
                </a:lnTo>
                <a:lnTo>
                  <a:pt x="0" y="21919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209316" y="397869"/>
            <a:ext cx="1180961" cy="2662002"/>
          </a:xfrm>
          <a:custGeom>
            <a:avLst/>
            <a:gdLst/>
            <a:ahLst/>
            <a:cxnLst/>
            <a:rect l="l" t="t" r="r" b="b"/>
            <a:pathLst>
              <a:path w="1180961" h="2662002">
                <a:moveTo>
                  <a:pt x="0" y="0"/>
                </a:moveTo>
                <a:lnTo>
                  <a:pt x="1180961" y="0"/>
                </a:lnTo>
                <a:lnTo>
                  <a:pt x="1180961" y="2662002"/>
                </a:lnTo>
                <a:lnTo>
                  <a:pt x="0" y="26620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9" name="Freeform 9"/>
          <p:cNvSpPr/>
          <p:nvPr/>
        </p:nvSpPr>
        <p:spPr>
          <a:xfrm rot="2030729">
            <a:off x="5297911" y="7627946"/>
            <a:ext cx="1460273" cy="2294715"/>
          </a:xfrm>
          <a:custGeom>
            <a:avLst/>
            <a:gdLst/>
            <a:ahLst/>
            <a:cxnLst/>
            <a:rect l="l" t="t" r="r" b="b"/>
            <a:pathLst>
              <a:path w="1460273" h="2294715">
                <a:moveTo>
                  <a:pt x="0" y="0"/>
                </a:moveTo>
                <a:lnTo>
                  <a:pt x="1460273" y="0"/>
                </a:lnTo>
                <a:lnTo>
                  <a:pt x="1460273" y="2294715"/>
                </a:lnTo>
                <a:lnTo>
                  <a:pt x="0" y="22947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9738141">
            <a:off x="686992" y="5012054"/>
            <a:ext cx="3627739" cy="4262123"/>
          </a:xfrm>
          <a:custGeom>
            <a:avLst/>
            <a:gdLst/>
            <a:ahLst/>
            <a:cxnLst/>
            <a:rect l="l" t="t" r="r" b="b"/>
            <a:pathLst>
              <a:path w="3497479" h="4049712">
                <a:moveTo>
                  <a:pt x="0" y="0"/>
                </a:moveTo>
                <a:lnTo>
                  <a:pt x="3497479" y="0"/>
                </a:lnTo>
                <a:lnTo>
                  <a:pt x="3497479" y="4049713"/>
                </a:lnTo>
                <a:lnTo>
                  <a:pt x="0" y="404971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Freeform 11"/>
          <p:cNvSpPr/>
          <p:nvPr/>
        </p:nvSpPr>
        <p:spPr>
          <a:xfrm rot="-2208347">
            <a:off x="8093716" y="8107845"/>
            <a:ext cx="495646" cy="1919755"/>
          </a:xfrm>
          <a:custGeom>
            <a:avLst/>
            <a:gdLst/>
            <a:ahLst/>
            <a:cxnLst/>
            <a:rect l="l" t="t" r="r" b="b"/>
            <a:pathLst>
              <a:path w="495646" h="1919755">
                <a:moveTo>
                  <a:pt x="0" y="0"/>
                </a:moveTo>
                <a:lnTo>
                  <a:pt x="495646" y="0"/>
                </a:lnTo>
                <a:lnTo>
                  <a:pt x="495646" y="1919756"/>
                </a:lnTo>
                <a:lnTo>
                  <a:pt x="0" y="191975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2" name="Freeform 12"/>
          <p:cNvSpPr/>
          <p:nvPr/>
        </p:nvSpPr>
        <p:spPr>
          <a:xfrm rot="-6593113">
            <a:off x="11553448" y="228694"/>
            <a:ext cx="525989" cy="2277903"/>
          </a:xfrm>
          <a:custGeom>
            <a:avLst/>
            <a:gdLst/>
            <a:ahLst/>
            <a:cxnLst/>
            <a:rect l="l" t="t" r="r" b="b"/>
            <a:pathLst>
              <a:path w="525989" h="2277903">
                <a:moveTo>
                  <a:pt x="0" y="0"/>
                </a:moveTo>
                <a:lnTo>
                  <a:pt x="525989" y="0"/>
                </a:lnTo>
                <a:lnTo>
                  <a:pt x="525989" y="2277903"/>
                </a:lnTo>
                <a:lnTo>
                  <a:pt x="0" y="227790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898943" y="5910314"/>
            <a:ext cx="11514001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500" b="1" dirty="0">
                <a:solidFill>
                  <a:srgbClr val="FF9F80"/>
                </a:solidFill>
                <a:latin typeface="STSong" panose="02010600040101010101" pitchFamily="2" charset="-122"/>
                <a:ea typeface="STSong" panose="02010600040101010101" pitchFamily="2" charset="-122"/>
              </a:rPr>
              <a:t>Precision Forecasting for Improved Patient Outcomes</a:t>
            </a:r>
          </a:p>
        </p:txBody>
      </p:sp>
      <p:sp>
        <p:nvSpPr>
          <p:cNvPr id="14" name="Freeform 14"/>
          <p:cNvSpPr/>
          <p:nvPr/>
        </p:nvSpPr>
        <p:spPr>
          <a:xfrm rot="-9907623">
            <a:off x="14414719" y="906365"/>
            <a:ext cx="1470624" cy="2191987"/>
          </a:xfrm>
          <a:custGeom>
            <a:avLst/>
            <a:gdLst/>
            <a:ahLst/>
            <a:cxnLst/>
            <a:rect l="l" t="t" r="r" b="b"/>
            <a:pathLst>
              <a:path w="1470624" h="2191987">
                <a:moveTo>
                  <a:pt x="0" y="0"/>
                </a:moveTo>
                <a:lnTo>
                  <a:pt x="1470625" y="0"/>
                </a:lnTo>
                <a:lnTo>
                  <a:pt x="1470625" y="2191987"/>
                </a:lnTo>
                <a:lnTo>
                  <a:pt x="0" y="2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680EB4-7C89-EA39-194D-DE50577D5352}"/>
              </a:ext>
            </a:extLst>
          </p:cNvPr>
          <p:cNvSpPr txBox="1"/>
          <p:nvPr/>
        </p:nvSpPr>
        <p:spPr>
          <a:xfrm>
            <a:off x="5902969" y="4122412"/>
            <a:ext cx="9505950" cy="156966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B h="25400" prst="softRound"/>
            </a:sp3d>
          </a:bodyPr>
          <a:lstStyle>
            <a:defPPr>
              <a:defRPr lang="en-US"/>
            </a:defPPr>
            <a:lvl1pPr algn="ctr">
              <a:defRPr kumimoji="0" sz="9600" b="0" i="0" u="none" strike="noStrike" cap="none" spc="0" normalizeH="0" baseline="0">
                <a:ln>
                  <a:noFill/>
                </a:ln>
                <a:solidFill>
                  <a:srgbClr val="2D799C"/>
                </a:solidFill>
                <a:effectLst/>
                <a:uLnTx/>
                <a:uFillTx/>
                <a:latin typeface="Cooper Black" panose="0208090404030B020404" pitchFamily="18" charset="0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PROGNOSIS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5E68D0-5947-602C-361B-826DD103D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84870"/>
            <a:ext cx="12192000" cy="56877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A22593-971F-919E-1CBB-270E0F32DA3C}"/>
              </a:ext>
            </a:extLst>
          </p:cNvPr>
          <p:cNvSpPr/>
          <p:nvPr/>
        </p:nvSpPr>
        <p:spPr>
          <a:xfrm>
            <a:off x="10058400" y="6519108"/>
            <a:ext cx="7772400" cy="3387080"/>
          </a:xfrm>
          <a:prstGeom prst="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5D6EB7-8885-4684-053F-EEF6BAB6D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6051" y="6332268"/>
            <a:ext cx="7130154" cy="3631762"/>
          </a:xfrm>
          <a:prstGeom prst="rect">
            <a:avLst/>
          </a:prstGeom>
          <a:ln w="28575">
            <a:solidFill>
              <a:srgbClr val="603813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E3EBC-671D-691B-5BE4-CDDCFA870CC6}"/>
              </a:ext>
            </a:extLst>
          </p:cNvPr>
          <p:cNvSpPr txBox="1"/>
          <p:nvPr/>
        </p:nvSpPr>
        <p:spPr>
          <a:xfrm>
            <a:off x="9753600" y="6627598"/>
            <a:ext cx="778980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F8170"/>
                </a:solidFill>
                <a:latin typeface="Arial Nova Cond" panose="020B0506020202020204" pitchFamily="34" charset="0"/>
              </a:rPr>
              <a:t>Patients diagnosed with </a:t>
            </a:r>
            <a:r>
              <a:rPr lang="en-US" sz="2000" b="1" dirty="0">
                <a:solidFill>
                  <a:srgbClr val="9F8170"/>
                </a:solidFill>
                <a:latin typeface="Arial Nova Cond" panose="020B0506020202020204" pitchFamily="34" charset="0"/>
              </a:rPr>
              <a:t>diabetes</a:t>
            </a:r>
            <a:r>
              <a:rPr lang="en-US" sz="2000" dirty="0">
                <a:solidFill>
                  <a:srgbClr val="9F8170"/>
                </a:solidFill>
                <a:latin typeface="Arial Nova Cond" panose="020B0506020202020204" pitchFamily="34" charset="0"/>
              </a:rPr>
              <a:t> generally display slightly elevated average blood pressure levels when compared to those without diabetes.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9F8170"/>
              </a:solidFill>
              <a:latin typeface="Arial Nova Cond" panose="020B0506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F8170"/>
                </a:solidFill>
                <a:latin typeface="Arial Nova Cond" panose="020B0506020202020204" pitchFamily="34" charset="0"/>
              </a:rPr>
              <a:t>Conversely, individuals without diabetes tend to have slightly lower average </a:t>
            </a:r>
            <a:r>
              <a:rPr lang="en-US" sz="2000" b="1" dirty="0">
                <a:solidFill>
                  <a:srgbClr val="9F8170"/>
                </a:solidFill>
                <a:latin typeface="Arial Nova Cond" panose="020B0506020202020204" pitchFamily="34" charset="0"/>
              </a:rPr>
              <a:t>blood pressure </a:t>
            </a:r>
            <a:r>
              <a:rPr lang="en-US" sz="2000" dirty="0">
                <a:solidFill>
                  <a:srgbClr val="9F8170"/>
                </a:solidFill>
                <a:latin typeface="Arial Nova Cond" panose="020B0506020202020204" pitchFamily="34" charset="0"/>
              </a:rPr>
              <a:t>readings in comparison to those with diabetes.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9F8170"/>
              </a:solidFill>
              <a:latin typeface="Arial Nova Cond" panose="020B0506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F8170"/>
                </a:solidFill>
                <a:latin typeface="Arial Nova Cond" panose="020B0506020202020204" pitchFamily="34" charset="0"/>
              </a:rPr>
              <a:t>Quite a few </a:t>
            </a:r>
            <a:r>
              <a:rPr lang="en-US" sz="2000" b="1" dirty="0">
                <a:solidFill>
                  <a:srgbClr val="9F8170"/>
                </a:solidFill>
                <a:latin typeface="Arial Nova Cond" panose="020B0506020202020204" pitchFamily="34" charset="0"/>
              </a:rPr>
              <a:t>Outliers</a:t>
            </a:r>
            <a:r>
              <a:rPr lang="en-US" sz="2000" dirty="0">
                <a:solidFill>
                  <a:srgbClr val="9F8170"/>
                </a:solidFill>
                <a:latin typeface="Arial Nova Cond" panose="020B0506020202020204" pitchFamily="34" charset="0"/>
              </a:rPr>
              <a:t> are visible in both blood pressure reading diabetic as well as normal patients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4C656-CDEA-7CBD-E1CD-16FFF039F90F}"/>
              </a:ext>
            </a:extLst>
          </p:cNvPr>
          <p:cNvSpPr txBox="1"/>
          <p:nvPr/>
        </p:nvSpPr>
        <p:spPr>
          <a:xfrm>
            <a:off x="1904832" y="1690950"/>
            <a:ext cx="3305415" cy="3016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rgbClr val="A67C5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ova Cond" panose="020B0506020202020204" pitchFamily="34" charset="0"/>
                <a:ea typeface="+mj-ea"/>
                <a:cs typeface="+mj-cs"/>
              </a:rPr>
              <a:t>BLOOD PRESSURE DISTRIBUTION AND OUTCOME ANALYSIS</a:t>
            </a:r>
            <a:endParaRPr lang="en-IN" sz="3800" b="1" dirty="0">
              <a:solidFill>
                <a:srgbClr val="A67C52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 Nova Cond" panose="020B0506020202020204" pitchFamily="34" charset="0"/>
              <a:ea typeface="+mj-ea"/>
              <a:cs typeface="+mj-cs"/>
            </a:endParaRPr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6FDC8158-05D0-B412-C982-9820A7B1313A}"/>
              </a:ext>
            </a:extLst>
          </p:cNvPr>
          <p:cNvSpPr/>
          <p:nvPr/>
        </p:nvSpPr>
        <p:spPr>
          <a:xfrm rot="18913168" flipH="1" flipV="1">
            <a:off x="-10027138" y="-6923270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4943ABFC-A8B4-C493-22D2-F8697D33D176}"/>
              </a:ext>
            </a:extLst>
          </p:cNvPr>
          <p:cNvSpPr/>
          <p:nvPr/>
        </p:nvSpPr>
        <p:spPr>
          <a:xfrm rot="4727361">
            <a:off x="-13609424" y="329553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B478E0-013A-941A-581A-061314F290BB}"/>
              </a:ext>
            </a:extLst>
          </p:cNvPr>
          <p:cNvGrpSpPr/>
          <p:nvPr/>
        </p:nvGrpSpPr>
        <p:grpSpPr>
          <a:xfrm flipH="1">
            <a:off x="9909998" y="5778672"/>
            <a:ext cx="401695" cy="1045259"/>
            <a:chOff x="17221200" y="4532893"/>
            <a:chExt cx="228600" cy="55977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0CD7DA9-D02D-1664-22C9-A5A475D2D6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9800" y="4532893"/>
              <a:ext cx="0" cy="559776"/>
            </a:xfrm>
            <a:prstGeom prst="line">
              <a:avLst/>
            </a:prstGeom>
            <a:ln w="19050">
              <a:solidFill>
                <a:srgbClr val="754C24"/>
              </a:solidFill>
              <a:prstDash val="dash"/>
              <a:headEnd type="none"/>
              <a:tailEnd type="oval"/>
            </a:ln>
            <a:effectLst>
              <a:outerShdw blurRad="63500" sx="102000" sy="102000" algn="ctr" rotWithShape="0">
                <a:prstClr val="black">
                  <a:alpha val="57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44790DD-83CE-7D4B-639F-DD7C9531F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21200" y="5090717"/>
              <a:ext cx="228600" cy="0"/>
            </a:xfrm>
            <a:prstGeom prst="line">
              <a:avLst/>
            </a:prstGeom>
            <a:ln w="19050">
              <a:solidFill>
                <a:srgbClr val="754C24"/>
              </a:solidFill>
              <a:prstDash val="dash"/>
              <a:headEnd type="none"/>
              <a:tailEnd type="oval"/>
            </a:ln>
            <a:effectLst>
              <a:outerShdw blurRad="63500" sx="102000" sy="102000" algn="ctr" rotWithShape="0">
                <a:prstClr val="black">
                  <a:alpha val="57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10956E-27E1-C442-F54C-C3E75E2E9B46}"/>
              </a:ext>
            </a:extLst>
          </p:cNvPr>
          <p:cNvGrpSpPr/>
          <p:nvPr/>
        </p:nvGrpSpPr>
        <p:grpSpPr>
          <a:xfrm>
            <a:off x="8819770" y="5777486"/>
            <a:ext cx="401695" cy="1045259"/>
            <a:chOff x="17221200" y="4532893"/>
            <a:chExt cx="228600" cy="55977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79954A-DA3A-B812-DBC8-64C04D0797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9800" y="4532893"/>
              <a:ext cx="0" cy="559776"/>
            </a:xfrm>
            <a:prstGeom prst="line">
              <a:avLst/>
            </a:prstGeom>
            <a:ln w="19050">
              <a:solidFill>
                <a:srgbClr val="754C24"/>
              </a:solidFill>
              <a:prstDash val="dash"/>
              <a:headEnd type="none"/>
              <a:tailEnd type="oval"/>
            </a:ln>
            <a:effectLst>
              <a:outerShdw blurRad="63500" sx="102000" sy="102000" algn="ctr" rotWithShape="0">
                <a:prstClr val="black">
                  <a:alpha val="57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1535D6E-930C-DC68-6623-D85A0D94ED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21200" y="5090717"/>
              <a:ext cx="228600" cy="0"/>
            </a:xfrm>
            <a:prstGeom prst="line">
              <a:avLst/>
            </a:prstGeom>
            <a:ln w="19050">
              <a:solidFill>
                <a:srgbClr val="754C24"/>
              </a:solidFill>
              <a:prstDash val="dash"/>
              <a:headEnd type="none"/>
              <a:tailEnd type="oval"/>
            </a:ln>
            <a:effectLst>
              <a:outerShdw blurRad="63500" sx="102000" sy="102000" algn="ctr" rotWithShape="0">
                <a:prstClr val="black">
                  <a:alpha val="57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428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8E388B1-15CD-FD11-4646-858C3A552E89}"/>
              </a:ext>
            </a:extLst>
          </p:cNvPr>
          <p:cNvGrpSpPr/>
          <p:nvPr/>
        </p:nvGrpSpPr>
        <p:grpSpPr>
          <a:xfrm rot="502905">
            <a:off x="8732264" y="-150936"/>
            <a:ext cx="1992558" cy="2098320"/>
            <a:chOff x="3407566" y="7494613"/>
            <a:chExt cx="3144290" cy="27880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309D3D-E5C0-AFBE-4376-F98225D71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514520">
              <a:off x="3407566" y="7494613"/>
              <a:ext cx="2737341" cy="26337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FCF178-EA42-00E7-A806-1C0DADD88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FFD9CC">
                  <a:tint val="45000"/>
                  <a:satMod val="400000"/>
                </a:srgb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14515" y="7648958"/>
              <a:ext cx="2737341" cy="2633700"/>
            </a:xfrm>
            <a:prstGeom prst="rect">
              <a:avLst/>
            </a:prstGeom>
          </p:spPr>
        </p:pic>
      </p:grpSp>
      <p:sp>
        <p:nvSpPr>
          <p:cNvPr id="6" name="Freeform 11">
            <a:extLst>
              <a:ext uri="{FF2B5EF4-FFF2-40B4-BE49-F238E27FC236}">
                <a16:creationId xmlns:a16="http://schemas.microsoft.com/office/drawing/2014/main" id="{6DF1F811-88C7-B5CF-438D-56D98BA0F109}"/>
              </a:ext>
            </a:extLst>
          </p:cNvPr>
          <p:cNvSpPr/>
          <p:nvPr/>
        </p:nvSpPr>
        <p:spPr>
          <a:xfrm rot="19952510" flipH="1" flipV="1">
            <a:off x="-8119281" y="-7141773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B09FB-408B-AD8B-E908-BCB5E217CCA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11708817" y="8541359"/>
            <a:ext cx="5376322" cy="1280705"/>
          </a:xfrm>
          <a:prstGeom prst="rect">
            <a:avLst/>
          </a:prstGeom>
          <a:ln w="28575">
            <a:solidFill>
              <a:srgbClr val="A67C5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18C4F-25CF-11DE-9CAB-F9CA4B51221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</a:blip>
          <a:stretch>
            <a:fillRect/>
          </a:stretch>
        </p:blipFill>
        <p:spPr>
          <a:xfrm>
            <a:off x="8763000" y="5561741"/>
            <a:ext cx="9144000" cy="1068107"/>
          </a:xfrm>
          <a:prstGeom prst="rect">
            <a:avLst/>
          </a:prstGeom>
          <a:ln w="28575">
            <a:solidFill>
              <a:srgbClr val="A67C5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F6C40D-0A48-488E-25B3-ADE65522DB2C}"/>
              </a:ext>
            </a:extLst>
          </p:cNvPr>
          <p:cNvSpPr txBox="1"/>
          <p:nvPr/>
        </p:nvSpPr>
        <p:spPr>
          <a:xfrm>
            <a:off x="9198561" y="257904"/>
            <a:ext cx="9144000" cy="28007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rgbClr val="A67C5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erpetua Titling MT" panose="02020502060505020804" pitchFamily="18" charset="0"/>
                <a:ea typeface="+mj-ea"/>
                <a:cs typeface="+mj-cs"/>
              </a:rPr>
              <a:t>Feature Extraction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19412037-6128-165B-B507-5665712FA64C}"/>
              </a:ext>
            </a:extLst>
          </p:cNvPr>
          <p:cNvSpPr/>
          <p:nvPr/>
        </p:nvSpPr>
        <p:spPr>
          <a:xfrm rot="1323865" flipH="1">
            <a:off x="-7586009" y="-8969089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8C50E-AD4E-4A84-8FFC-CC2745CFC4A4}"/>
              </a:ext>
            </a:extLst>
          </p:cNvPr>
          <p:cNvSpPr txBox="1"/>
          <p:nvPr/>
        </p:nvSpPr>
        <p:spPr>
          <a:xfrm>
            <a:off x="4416288" y="2990493"/>
            <a:ext cx="3370891" cy="930166"/>
          </a:xfrm>
          <a:prstGeom prst="round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300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Bold" charset="0"/>
              </a:rPr>
              <a:t>Dividing dataset into “ x ” and “ y 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EC508-2769-6760-A8E3-CB9E74BDABB5}"/>
              </a:ext>
            </a:extLst>
          </p:cNvPr>
          <p:cNvSpPr txBox="1"/>
          <p:nvPr/>
        </p:nvSpPr>
        <p:spPr>
          <a:xfrm>
            <a:off x="11954463" y="4195456"/>
            <a:ext cx="4885030" cy="1068107"/>
          </a:xfrm>
          <a:prstGeom prst="round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30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Bold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Dividing dataset into Training Data and Testing Data.</a:t>
            </a:r>
          </a:p>
        </p:txBody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id="{7C26BF5E-0D3C-12B0-3B11-C52FC413A569}"/>
              </a:ext>
            </a:extLst>
          </p:cNvPr>
          <p:cNvSpPr>
            <a:spLocks/>
          </p:cNvSpPr>
          <p:nvPr/>
        </p:nvSpPr>
        <p:spPr>
          <a:xfrm>
            <a:off x="11954463" y="7519241"/>
            <a:ext cx="835671" cy="736151"/>
          </a:xfrm>
          <a:custGeom>
            <a:avLst/>
            <a:gdLst/>
            <a:ahLst/>
            <a:cxnLst/>
            <a:rect l="l" t="t" r="r" b="b"/>
            <a:pathLst>
              <a:path w="1455298" h="1161813">
                <a:moveTo>
                  <a:pt x="0" y="0"/>
                </a:moveTo>
                <a:lnTo>
                  <a:pt x="1455298" y="0"/>
                </a:lnTo>
                <a:lnTo>
                  <a:pt x="1455298" y="1161812"/>
                </a:lnTo>
                <a:lnTo>
                  <a:pt x="0" y="11618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0D0F24-EDF7-88BF-C7A3-BE1932E7DAA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590" y="3031741"/>
            <a:ext cx="922546" cy="9225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11011CE-282D-F06D-D14B-C97FF3761AAA}"/>
              </a:ext>
            </a:extLst>
          </p:cNvPr>
          <p:cNvSpPr txBox="1"/>
          <p:nvPr/>
        </p:nvSpPr>
        <p:spPr>
          <a:xfrm>
            <a:off x="13319760" y="7325225"/>
            <a:ext cx="3135773" cy="930167"/>
          </a:xfrm>
          <a:prstGeom prst="round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30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Bold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Standardize the feature data (</a:t>
            </a:r>
            <a:r>
              <a:rPr lang="en-US"/>
              <a:t>x)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049F63-D56D-CEE7-D26A-726E4FB071E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387" y="4341963"/>
            <a:ext cx="923404" cy="9216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A752388-00C4-AA72-28E7-7F929D8829E7}"/>
              </a:ext>
            </a:extLst>
          </p:cNvPr>
          <p:cNvGrpSpPr/>
          <p:nvPr/>
        </p:nvGrpSpPr>
        <p:grpSpPr>
          <a:xfrm>
            <a:off x="4479782" y="8347454"/>
            <a:ext cx="747373" cy="532396"/>
            <a:chOff x="7948222" y="7599110"/>
            <a:chExt cx="747373" cy="53239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346EC51-7DD0-0668-9EDD-F1B8E9D6EE73}"/>
                </a:ext>
              </a:extLst>
            </p:cNvPr>
            <p:cNvGrpSpPr/>
            <p:nvPr/>
          </p:nvGrpSpPr>
          <p:grpSpPr>
            <a:xfrm>
              <a:off x="7948222" y="7599110"/>
              <a:ext cx="747373" cy="532396"/>
              <a:chOff x="7948222" y="7599110"/>
              <a:chExt cx="747373" cy="532396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74B5C55C-35C1-FCA2-C1F3-802D943BFB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8222" y="7908230"/>
                <a:ext cx="400074" cy="0"/>
              </a:xfrm>
              <a:prstGeom prst="straightConnector1">
                <a:avLst/>
              </a:prstGeom>
              <a:ln w="12700">
                <a:solidFill>
                  <a:srgbClr val="603813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C2CEDC80-9DE5-F652-4FE5-49E4D11C5B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71851" y="7599110"/>
                <a:ext cx="0" cy="304800"/>
              </a:xfrm>
              <a:prstGeom prst="straightConnector1">
                <a:avLst/>
              </a:prstGeom>
              <a:ln w="12700">
                <a:solidFill>
                  <a:srgbClr val="603813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D538F944-F550-E6C8-DAAF-DEB67D5424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74321" y="7826706"/>
                <a:ext cx="0" cy="304800"/>
              </a:xfrm>
              <a:prstGeom prst="straightConnector1">
                <a:avLst/>
              </a:prstGeom>
              <a:ln w="12700">
                <a:solidFill>
                  <a:srgbClr val="603813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D587E0BE-241E-F65E-D9BA-3BA73DDCAA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9699" y="7599110"/>
                <a:ext cx="272500" cy="0"/>
              </a:xfrm>
              <a:prstGeom prst="straightConnector1">
                <a:avLst/>
              </a:prstGeom>
              <a:ln w="12700">
                <a:solidFill>
                  <a:srgbClr val="603813"/>
                </a:solidFill>
                <a:prstDash val="dash"/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BB0B937C-FF1B-F8DD-993E-421D7DCC75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3095" y="8131506"/>
                <a:ext cx="272500" cy="0"/>
              </a:xfrm>
              <a:prstGeom prst="straightConnector1">
                <a:avLst/>
              </a:prstGeom>
              <a:ln w="12700">
                <a:solidFill>
                  <a:srgbClr val="603813"/>
                </a:solidFill>
                <a:prstDash val="dash"/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424F5B2-5032-3965-3C95-C7FC3FDBB3D7}"/>
                </a:ext>
              </a:extLst>
            </p:cNvPr>
            <p:cNvCxnSpPr>
              <a:cxnSpLocks/>
            </p:cNvCxnSpPr>
            <p:nvPr/>
          </p:nvCxnSpPr>
          <p:spPr>
            <a:xfrm>
              <a:off x="7948222" y="7659104"/>
              <a:ext cx="0" cy="258238"/>
            </a:xfrm>
            <a:prstGeom prst="straightConnector1">
              <a:avLst/>
            </a:prstGeom>
            <a:ln w="12700">
              <a:solidFill>
                <a:srgbClr val="603813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052F761-006D-B268-9643-3E4F5CFD7D9B}"/>
              </a:ext>
            </a:extLst>
          </p:cNvPr>
          <p:cNvSpPr txBox="1"/>
          <p:nvPr/>
        </p:nvSpPr>
        <p:spPr>
          <a:xfrm>
            <a:off x="2908281" y="5732664"/>
            <a:ext cx="2099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603813"/>
                </a:solidFill>
                <a:latin typeface="Economica" panose="02000506040000020004" pitchFamily="2" charset="0"/>
              </a:rPr>
              <a:t>BMI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DFED93-23FA-C36B-E546-2AC0F84DBF6A}"/>
              </a:ext>
            </a:extLst>
          </p:cNvPr>
          <p:cNvSpPr txBox="1"/>
          <p:nvPr/>
        </p:nvSpPr>
        <p:spPr>
          <a:xfrm>
            <a:off x="3000038" y="6583602"/>
            <a:ext cx="2099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603813"/>
                </a:solidFill>
                <a:latin typeface="Economica" panose="02000506040000020004" pitchFamily="2" charset="0"/>
              </a:rPr>
              <a:t>Glucose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4FD127-2DA7-49D1-2BA3-2237A58A19B8}"/>
              </a:ext>
            </a:extLst>
          </p:cNvPr>
          <p:cNvSpPr txBox="1"/>
          <p:nvPr/>
        </p:nvSpPr>
        <p:spPr>
          <a:xfrm>
            <a:off x="3000038" y="6144958"/>
            <a:ext cx="2099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603813"/>
                </a:solidFill>
                <a:latin typeface="Economica" panose="02000506040000020004" pitchFamily="2" charset="0"/>
              </a:rPr>
              <a:t>Pregnancies 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737565-5551-6589-37A1-964101A46ECF}"/>
              </a:ext>
            </a:extLst>
          </p:cNvPr>
          <p:cNvSpPr txBox="1"/>
          <p:nvPr/>
        </p:nvSpPr>
        <p:spPr>
          <a:xfrm>
            <a:off x="3087244" y="6999106"/>
            <a:ext cx="2099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603813"/>
                </a:solidFill>
                <a:latin typeface="Economica" panose="02000506040000020004" pitchFamily="2" charset="0"/>
              </a:rPr>
              <a:t>Blood Pressure 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79E0A1-EF34-464C-E16A-2D195C6FB85B}"/>
              </a:ext>
            </a:extLst>
          </p:cNvPr>
          <p:cNvSpPr txBox="1"/>
          <p:nvPr/>
        </p:nvSpPr>
        <p:spPr>
          <a:xfrm>
            <a:off x="4944767" y="5799548"/>
            <a:ext cx="2099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603813"/>
                </a:solidFill>
                <a:latin typeface="Economica" panose="02000506040000020004" pitchFamily="2" charset="0"/>
              </a:rPr>
              <a:t>Skin Thickness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FA06BF-FD06-0071-2FB4-27DAA1421231}"/>
              </a:ext>
            </a:extLst>
          </p:cNvPr>
          <p:cNvSpPr txBox="1"/>
          <p:nvPr/>
        </p:nvSpPr>
        <p:spPr>
          <a:xfrm>
            <a:off x="4923550" y="6961861"/>
            <a:ext cx="2099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603813"/>
                </a:solidFill>
                <a:latin typeface="Economica" panose="02000506040000020004" pitchFamily="2" charset="0"/>
              </a:rPr>
              <a:t>Insulin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D7D261-A87E-3286-D136-0070717F7CD6}"/>
              </a:ext>
            </a:extLst>
          </p:cNvPr>
          <p:cNvSpPr txBox="1"/>
          <p:nvPr/>
        </p:nvSpPr>
        <p:spPr>
          <a:xfrm>
            <a:off x="4750352" y="6218216"/>
            <a:ext cx="2488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603813"/>
                </a:solidFill>
                <a:latin typeface="Economica" panose="02000506040000020004" pitchFamily="2" charset="0"/>
              </a:rPr>
              <a:t>Diabetes Pedigree Function 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AEA2D37-D2D3-57A9-093A-8312AE30E0C3}"/>
              </a:ext>
            </a:extLst>
          </p:cNvPr>
          <p:cNvCxnSpPr>
            <a:cxnSpLocks/>
          </p:cNvCxnSpPr>
          <p:nvPr/>
        </p:nvCxnSpPr>
        <p:spPr>
          <a:xfrm>
            <a:off x="2819400" y="8420902"/>
            <a:ext cx="400074" cy="0"/>
          </a:xfrm>
          <a:prstGeom prst="straightConnector1">
            <a:avLst/>
          </a:prstGeom>
          <a:ln w="19050">
            <a:solidFill>
              <a:srgbClr val="754C24"/>
            </a:solidFill>
            <a:prstDash val="dash"/>
            <a:headEnd type="none"/>
            <a:tailEnd type="triangle"/>
          </a:ln>
          <a:effectLst>
            <a:outerShdw blurRad="63500" sx="102000" sy="102000" algn="ctr" rotWithShape="0">
              <a:prstClr val="black">
                <a:alpha val="5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ED3F48A-C2A0-4A0A-7E61-B6961A6321B9}"/>
              </a:ext>
            </a:extLst>
          </p:cNvPr>
          <p:cNvSpPr txBox="1"/>
          <p:nvPr/>
        </p:nvSpPr>
        <p:spPr>
          <a:xfrm>
            <a:off x="2749650" y="8187398"/>
            <a:ext cx="2099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200" b="1">
                <a:solidFill>
                  <a:srgbClr val="603813"/>
                </a:solidFill>
                <a:latin typeface="Economica" panose="02000506040000020004" pitchFamily="2" charset="0"/>
              </a:defRPr>
            </a:lvl1pPr>
          </a:lstStyle>
          <a:p>
            <a:r>
              <a:rPr lang="en-US" dirty="0">
                <a:solidFill>
                  <a:srgbClr val="3F2B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Outcome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1CE4DB0-C1A3-1A82-DAA8-6E4FD8A7FCAB}"/>
              </a:ext>
            </a:extLst>
          </p:cNvPr>
          <p:cNvCxnSpPr>
            <a:cxnSpLocks/>
          </p:cNvCxnSpPr>
          <p:nvPr/>
        </p:nvCxnSpPr>
        <p:spPr>
          <a:xfrm>
            <a:off x="4355230" y="8407448"/>
            <a:ext cx="124552" cy="0"/>
          </a:xfrm>
          <a:prstGeom prst="straightConnector1">
            <a:avLst/>
          </a:prstGeom>
          <a:ln w="12700">
            <a:solidFill>
              <a:srgbClr val="603813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9">
            <a:extLst>
              <a:ext uri="{FF2B5EF4-FFF2-40B4-BE49-F238E27FC236}">
                <a16:creationId xmlns:a16="http://schemas.microsoft.com/office/drawing/2014/main" id="{DE941AB0-301B-B09F-C364-B8511B595374}"/>
              </a:ext>
            </a:extLst>
          </p:cNvPr>
          <p:cNvSpPr txBox="1"/>
          <p:nvPr/>
        </p:nvSpPr>
        <p:spPr>
          <a:xfrm>
            <a:off x="4972388" y="8457774"/>
            <a:ext cx="2113027" cy="69493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/>
            <a:r>
              <a:rPr lang="en-US" sz="2200" b="1" dirty="0">
                <a:solidFill>
                  <a:srgbClr val="A67C52"/>
                </a:solidFill>
                <a:latin typeface="Economica" panose="02000506040000020004" pitchFamily="2" charset="0"/>
              </a:rPr>
              <a:t>1 - Diabetic</a:t>
            </a:r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00A8AD16-8044-2848-4162-EA38075B78E4}"/>
              </a:ext>
            </a:extLst>
          </p:cNvPr>
          <p:cNvSpPr txBox="1"/>
          <p:nvPr/>
        </p:nvSpPr>
        <p:spPr>
          <a:xfrm>
            <a:off x="5168782" y="7997284"/>
            <a:ext cx="1611244" cy="69493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/>
            <a:r>
              <a:rPr lang="en-US" sz="2200" b="1" dirty="0">
                <a:solidFill>
                  <a:srgbClr val="A67C52"/>
                </a:solidFill>
                <a:latin typeface="Economica" panose="02000506040000020004" pitchFamily="2" charset="0"/>
              </a:rPr>
              <a:t>0 - Normal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84355D66-CC0A-E01A-AEFA-8AFB1585AF0E}"/>
              </a:ext>
            </a:extLst>
          </p:cNvPr>
          <p:cNvSpPr/>
          <p:nvPr/>
        </p:nvSpPr>
        <p:spPr>
          <a:xfrm>
            <a:off x="2781934" y="5769379"/>
            <a:ext cx="633058" cy="1700916"/>
          </a:xfrm>
          <a:prstGeom prst="leftBrace">
            <a:avLst>
              <a:gd name="adj1" fmla="val 34240"/>
              <a:gd name="adj2" fmla="val 46276"/>
            </a:avLst>
          </a:prstGeom>
          <a:ln w="12700">
            <a:solidFill>
              <a:srgbClr val="60381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3DC2C1B-6236-4598-21E0-95DAC32C0818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85000"/>
          </a:blip>
          <a:stretch>
            <a:fillRect/>
          </a:stretch>
        </p:blipFill>
        <p:spPr>
          <a:xfrm>
            <a:off x="2656041" y="4156635"/>
            <a:ext cx="6436800" cy="1100054"/>
          </a:xfrm>
          <a:prstGeom prst="rect">
            <a:avLst/>
          </a:prstGeom>
          <a:ln w="28575">
            <a:solidFill>
              <a:srgbClr val="A67C52"/>
            </a:solidFill>
          </a:ln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56BF64B-E8E3-3A1D-65AB-5DF0295AE477}"/>
              </a:ext>
            </a:extLst>
          </p:cNvPr>
          <p:cNvCxnSpPr>
            <a:cxnSpLocks/>
          </p:cNvCxnSpPr>
          <p:nvPr/>
        </p:nvCxnSpPr>
        <p:spPr>
          <a:xfrm flipV="1">
            <a:off x="2819400" y="5210378"/>
            <a:ext cx="0" cy="3178694"/>
          </a:xfrm>
          <a:prstGeom prst="line">
            <a:avLst/>
          </a:prstGeom>
          <a:ln w="19050">
            <a:solidFill>
              <a:srgbClr val="754C24"/>
            </a:solidFill>
            <a:prstDash val="dash"/>
            <a:headEnd type="none"/>
            <a:tailEnd type="oval"/>
          </a:ln>
          <a:effectLst>
            <a:outerShdw blurRad="63500" sx="102000" sy="102000" algn="ctr" rotWithShape="0">
              <a:prstClr val="black">
                <a:alpha val="5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9">
            <a:extLst>
              <a:ext uri="{FF2B5EF4-FFF2-40B4-BE49-F238E27FC236}">
                <a16:creationId xmlns:a16="http://schemas.microsoft.com/office/drawing/2014/main" id="{82DDC1D2-6583-3C21-D807-6496A4EDA679}"/>
              </a:ext>
            </a:extLst>
          </p:cNvPr>
          <p:cNvSpPr txBox="1"/>
          <p:nvPr/>
        </p:nvSpPr>
        <p:spPr>
          <a:xfrm>
            <a:off x="1537171" y="6154560"/>
            <a:ext cx="1747663" cy="694936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algn="ctr">
              <a:defRPr sz="1500" b="1" spc="283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ngLiU-ExtB" panose="02020500000000000000" pitchFamily="18" charset="-120"/>
                <a:ea typeface="MingLiU-ExtB" panose="02020500000000000000" pitchFamily="18" charset="-120"/>
              </a:defRPr>
            </a:lvl1pPr>
          </a:lstStyle>
          <a:p>
            <a:r>
              <a:rPr lang="en-IN" sz="2600" dirty="0">
                <a:solidFill>
                  <a:srgbClr val="42210B"/>
                </a:solidFill>
                <a:latin typeface="Arial Nova Cond" panose="020B0506020202020204" pitchFamily="34" charset="0"/>
                <a:ea typeface="+mn-ea"/>
              </a:rPr>
              <a:t>X</a:t>
            </a:r>
            <a:endParaRPr lang="en-US" sz="2600" dirty="0">
              <a:solidFill>
                <a:srgbClr val="42210B"/>
              </a:solidFill>
              <a:latin typeface="Arial Nova Cond" panose="020B0506020202020204" pitchFamily="34" charset="0"/>
              <a:ea typeface="+mn-ea"/>
            </a:endParaRPr>
          </a:p>
        </p:txBody>
      </p:sp>
      <p:sp>
        <p:nvSpPr>
          <p:cNvPr id="54" name="TextBox 9">
            <a:extLst>
              <a:ext uri="{FF2B5EF4-FFF2-40B4-BE49-F238E27FC236}">
                <a16:creationId xmlns:a16="http://schemas.microsoft.com/office/drawing/2014/main" id="{B0B0C9A2-469C-A9F2-B308-8C4254EB23C5}"/>
              </a:ext>
            </a:extLst>
          </p:cNvPr>
          <p:cNvSpPr txBox="1"/>
          <p:nvPr/>
        </p:nvSpPr>
        <p:spPr>
          <a:xfrm>
            <a:off x="1479539" y="7957318"/>
            <a:ext cx="1747663" cy="694936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algn="ctr">
              <a:defRPr sz="1500" b="1" spc="283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ngLiU-ExtB" panose="02020500000000000000" pitchFamily="18" charset="-120"/>
                <a:ea typeface="MingLiU-ExtB" panose="02020500000000000000" pitchFamily="18" charset="-120"/>
              </a:defRPr>
            </a:lvl1pPr>
          </a:lstStyle>
          <a:p>
            <a:r>
              <a:rPr lang="en-US" sz="2600" dirty="0">
                <a:solidFill>
                  <a:srgbClr val="42210B"/>
                </a:solidFill>
                <a:latin typeface="Arial Nova Cond" panose="020B0506020202020204" pitchFamily="34" charset="0"/>
                <a:ea typeface="+mn-ea"/>
              </a:rPr>
              <a:t>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D75160-004E-664F-8E4E-408BBA9518B9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6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9574" y="6928026"/>
            <a:ext cx="5310076" cy="552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34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3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">
            <a:extLst>
              <a:ext uri="{FF2B5EF4-FFF2-40B4-BE49-F238E27FC236}">
                <a16:creationId xmlns:a16="http://schemas.microsoft.com/office/drawing/2014/main" id="{16215A62-32D3-3216-DAB3-34E30B9F4141}"/>
              </a:ext>
            </a:extLst>
          </p:cNvPr>
          <p:cNvSpPr/>
          <p:nvPr/>
        </p:nvSpPr>
        <p:spPr>
          <a:xfrm rot="12746611" flipV="1">
            <a:off x="12372020" y="3021569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42C9C6E7-E537-22BD-B678-DAF90A2C6E17}"/>
              </a:ext>
            </a:extLst>
          </p:cNvPr>
          <p:cNvSpPr/>
          <p:nvPr/>
        </p:nvSpPr>
        <p:spPr>
          <a:xfrm rot="13815196" flipH="1" flipV="1">
            <a:off x="-7259892" y="-7182597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1020B-95D3-D095-EEB4-BFD3F02AAE90}"/>
              </a:ext>
            </a:extLst>
          </p:cNvPr>
          <p:cNvSpPr txBox="1"/>
          <p:nvPr/>
        </p:nvSpPr>
        <p:spPr>
          <a:xfrm>
            <a:off x="6524932" y="-114300"/>
            <a:ext cx="5238136" cy="1103026"/>
          </a:xfrm>
          <a:prstGeom prst="round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30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Bold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4800" b="1" dirty="0">
                <a:latin typeface="Arial Nova Cond" panose="020B0506020202020204" pitchFamily="34" charset="0"/>
              </a:rPr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343AD-88AE-C4EC-23B0-EAB54E5747FC}"/>
              </a:ext>
            </a:extLst>
          </p:cNvPr>
          <p:cNvSpPr txBox="1"/>
          <p:nvPr/>
        </p:nvSpPr>
        <p:spPr>
          <a:xfrm rot="16200000">
            <a:off x="-1440203" y="2710621"/>
            <a:ext cx="4023407" cy="838200"/>
          </a:xfrm>
          <a:prstGeom prst="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solidFill>
              <a:srgbClr val="4221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800" b="1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700" dirty="0">
                <a:latin typeface="Nunito" pitchFamily="2" charset="0"/>
              </a:rPr>
              <a:t>RandomForestClassifier</a:t>
            </a:r>
            <a:endParaRPr lang="en-IN" sz="2700" dirty="0">
              <a:latin typeface="Nunito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E4B50-3265-068A-5667-A5177FCE7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8878" y="1409979"/>
            <a:ext cx="5716717" cy="2833834"/>
          </a:xfrm>
          <a:prstGeom prst="rect">
            <a:avLst/>
          </a:prstGeom>
          <a:ln w="28575">
            <a:solidFill>
              <a:srgbClr val="A67C5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140426-8D22-4673-FCE5-4AC9E1E7E444}"/>
              </a:ext>
            </a:extLst>
          </p:cNvPr>
          <p:cNvSpPr txBox="1"/>
          <p:nvPr/>
        </p:nvSpPr>
        <p:spPr>
          <a:xfrm rot="5400000" flipH="1">
            <a:off x="16449620" y="2786820"/>
            <a:ext cx="2686159" cy="685800"/>
          </a:xfrm>
          <a:prstGeom prst="round2Same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solidFill>
              <a:srgbClr val="4221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800" b="1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4000" dirty="0">
                <a:latin typeface="Economica" panose="02000506040000020004" pitchFamily="2" charset="0"/>
              </a:rPr>
              <a:t>SMOTE</a:t>
            </a:r>
            <a:endParaRPr lang="en-IN" sz="4000" dirty="0">
              <a:latin typeface="Economica" panose="0200050604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40A634-E3C0-ADEC-8E3A-95F94DD30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600" y="1485900"/>
            <a:ext cx="4551905" cy="2027319"/>
          </a:xfrm>
          <a:prstGeom prst="rect">
            <a:avLst/>
          </a:prstGeom>
          <a:ln w="28575">
            <a:solidFill>
              <a:srgbClr val="A67C52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99E8A2-A4CF-E15D-E41D-A4C87FF21388}"/>
              </a:ext>
            </a:extLst>
          </p:cNvPr>
          <p:cNvSpPr txBox="1"/>
          <p:nvPr/>
        </p:nvSpPr>
        <p:spPr>
          <a:xfrm>
            <a:off x="9244505" y="3885762"/>
            <a:ext cx="70940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603813"/>
                </a:solidFill>
                <a:latin typeface="Century Gothic" panose="020B0502020202020204" pitchFamily="34" charset="0"/>
              </a:rPr>
              <a:t>SMOTE in Random Forest balances class distribution by creating synthetic samples for the minority class, improving model performance on imbalanced datasets.</a:t>
            </a:r>
            <a:endParaRPr lang="en-IN" b="1" dirty="0">
              <a:solidFill>
                <a:srgbClr val="603813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76A178-8B82-A503-C68E-D74FA084F1D2}"/>
              </a:ext>
            </a:extLst>
          </p:cNvPr>
          <p:cNvSpPr txBox="1"/>
          <p:nvPr/>
        </p:nvSpPr>
        <p:spPr>
          <a:xfrm>
            <a:off x="1708878" y="4464876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603813"/>
                </a:solidFill>
                <a:latin typeface="Century Gothic" panose="020B0502020202020204" pitchFamily="34" charset="0"/>
              </a:rPr>
              <a:t>Random Forest:</a:t>
            </a:r>
          </a:p>
          <a:p>
            <a:pPr algn="l"/>
            <a:r>
              <a:rPr lang="en-US" b="1" dirty="0">
                <a:solidFill>
                  <a:srgbClr val="603813"/>
                </a:solidFill>
                <a:latin typeface="Century Gothic" panose="020B0502020202020204" pitchFamily="34" charset="0"/>
              </a:rPr>
              <a:t>- Ensemble of decision trees for robust predictions.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8256B-0CF7-A0BD-9FCF-6D7C0668321F}"/>
              </a:ext>
            </a:extLst>
          </p:cNvPr>
          <p:cNvSpPr txBox="1"/>
          <p:nvPr/>
        </p:nvSpPr>
        <p:spPr>
          <a:xfrm rot="5400000" flipH="1">
            <a:off x="15568636" y="7438143"/>
            <a:ext cx="4023407" cy="1110521"/>
          </a:xfrm>
          <a:prstGeom prst="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solidFill>
              <a:srgbClr val="4221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800" b="1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700" dirty="0">
                <a:latin typeface="Nunito" pitchFamily="2" charset="0"/>
              </a:rPr>
              <a:t> Support Vector Machine (SVM)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5201A0-588C-7731-A04F-04570D4E4120}"/>
              </a:ext>
            </a:extLst>
          </p:cNvPr>
          <p:cNvSpPr txBox="1"/>
          <p:nvPr/>
        </p:nvSpPr>
        <p:spPr>
          <a:xfrm>
            <a:off x="1708878" y="837782"/>
            <a:ext cx="1581115" cy="461665"/>
          </a:xfrm>
          <a:prstGeom prst="rect">
            <a:avLst/>
          </a:prstGeom>
          <a:ln>
            <a:solidFill>
              <a:srgbClr val="FF9F8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 b="1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</a:lstStyle>
          <a:p>
            <a:r>
              <a:rPr lang="en-US" sz="2400" dirty="0">
                <a:solidFill>
                  <a:srgbClr val="A67C52"/>
                </a:solidFill>
                <a:latin typeface="Californian FB" panose="0207040306080B030204" pitchFamily="18" charset="0"/>
              </a:rPr>
              <a:t>Model</a:t>
            </a:r>
            <a:endParaRPr lang="en-IN" sz="2400" dirty="0">
              <a:solidFill>
                <a:srgbClr val="A67C52"/>
              </a:solidFill>
              <a:latin typeface="Californian FB" panose="0207040306080B0302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C19D7F-AD9F-E944-83B1-0ED3EDC1C7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5600" y="6134100"/>
            <a:ext cx="5716800" cy="3113084"/>
          </a:xfrm>
          <a:prstGeom prst="rect">
            <a:avLst/>
          </a:prstGeom>
          <a:ln w="28575">
            <a:solidFill>
              <a:srgbClr val="A67C52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366366-AD3F-3EAD-2B32-A312712A1123}"/>
              </a:ext>
            </a:extLst>
          </p:cNvPr>
          <p:cNvSpPr txBox="1"/>
          <p:nvPr/>
        </p:nvSpPr>
        <p:spPr>
          <a:xfrm>
            <a:off x="14623803" y="5520035"/>
            <a:ext cx="1581115" cy="461665"/>
          </a:xfrm>
          <a:prstGeom prst="rect">
            <a:avLst/>
          </a:prstGeom>
          <a:ln>
            <a:solidFill>
              <a:srgbClr val="FF9F8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 b="1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</a:lstStyle>
          <a:p>
            <a:r>
              <a:rPr lang="en-US" sz="2400" dirty="0">
                <a:solidFill>
                  <a:srgbClr val="A67C52"/>
                </a:solidFill>
                <a:latin typeface="Californian FB" panose="0207040306080B030204" pitchFamily="18" charset="0"/>
              </a:rPr>
              <a:t>Model</a:t>
            </a:r>
            <a:endParaRPr lang="en-IN" sz="2400" dirty="0">
              <a:solidFill>
                <a:srgbClr val="A67C52"/>
              </a:solidFill>
              <a:latin typeface="Californian FB" panose="0207040306080B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483C0E-2812-7BEB-4387-AB9B8F860803}"/>
              </a:ext>
            </a:extLst>
          </p:cNvPr>
          <p:cNvSpPr txBox="1"/>
          <p:nvPr/>
        </p:nvSpPr>
        <p:spPr>
          <a:xfrm>
            <a:off x="990601" y="9055441"/>
            <a:ext cx="709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603813"/>
                </a:solidFill>
                <a:latin typeface="Century Gothic" panose="020B0502020202020204" pitchFamily="34" charset="0"/>
              </a:rPr>
              <a:t>SMOTE in Support Vector Machines enhances classification accuracy by generating synthetic samples for the minority class to address class imbalance effectively.`</a:t>
            </a:r>
            <a:endParaRPr lang="en-IN" b="1" dirty="0">
              <a:solidFill>
                <a:srgbClr val="603813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999640-F772-4E2E-F26B-BB307260305D}"/>
              </a:ext>
            </a:extLst>
          </p:cNvPr>
          <p:cNvSpPr txBox="1"/>
          <p:nvPr/>
        </p:nvSpPr>
        <p:spPr>
          <a:xfrm rot="16200000">
            <a:off x="-871921" y="7779285"/>
            <a:ext cx="2686159" cy="685800"/>
          </a:xfrm>
          <a:prstGeom prst="round2Same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solidFill>
              <a:srgbClr val="4221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800" b="1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4000" dirty="0">
                <a:latin typeface="Economica" panose="02000506040000020004" pitchFamily="2" charset="0"/>
              </a:rPr>
              <a:t>SMOTE</a:t>
            </a:r>
            <a:endParaRPr lang="en-IN" sz="4000" dirty="0">
              <a:latin typeface="Economica" panose="02000506040000020004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87ACFD-BFC2-CAB9-34A9-11858C984F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2036" y="6779105"/>
            <a:ext cx="4550400" cy="2003727"/>
          </a:xfrm>
          <a:prstGeom prst="rect">
            <a:avLst/>
          </a:prstGeom>
          <a:ln w="28575">
            <a:solidFill>
              <a:srgbClr val="A67C52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56FB1C5-E1A2-C957-C788-0FFD9D3966E5}"/>
              </a:ext>
            </a:extLst>
          </p:cNvPr>
          <p:cNvSpPr txBox="1"/>
          <p:nvPr/>
        </p:nvSpPr>
        <p:spPr>
          <a:xfrm>
            <a:off x="8911111" y="9336481"/>
            <a:ext cx="7760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rgbClr val="603813"/>
                </a:solidFill>
                <a:latin typeface="Century Gothic" panose="020B0502020202020204" pitchFamily="34" charset="0"/>
              </a:rPr>
              <a:t>SVM (Support Vector Machine):</a:t>
            </a:r>
          </a:p>
          <a:p>
            <a:pPr algn="r"/>
            <a:r>
              <a:rPr lang="en-US" b="1" dirty="0">
                <a:solidFill>
                  <a:srgbClr val="603813"/>
                </a:solidFill>
                <a:latin typeface="Century Gothic" panose="020B0502020202020204" pitchFamily="34" charset="0"/>
              </a:rPr>
              <a:t>- Effective in high-dimensional spaces, ideal for complex datasets.</a:t>
            </a:r>
          </a:p>
        </p:txBody>
      </p:sp>
    </p:spTree>
    <p:extLst>
      <p:ext uri="{BB962C8B-B14F-4D97-AF65-F5344CB8AC3E}">
        <p14:creationId xmlns:p14="http://schemas.microsoft.com/office/powerpoint/2010/main" val="659283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3">
            <a:alpha val="7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2A0D84-32F4-B52F-6779-83ED31050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5079C08-E162-B5A3-71E3-43EE864FFFED}"/>
              </a:ext>
            </a:extLst>
          </p:cNvPr>
          <p:cNvSpPr/>
          <p:nvPr/>
        </p:nvSpPr>
        <p:spPr>
          <a:xfrm rot="3373817" flipH="1" flipV="1">
            <a:off x="9925845" y="3820375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8AC47415-5CF9-82AC-F72A-72D5F54BE380}"/>
              </a:ext>
            </a:extLst>
          </p:cNvPr>
          <p:cNvSpPr/>
          <p:nvPr/>
        </p:nvSpPr>
        <p:spPr>
          <a:xfrm rot="977294" flipH="1">
            <a:off x="-7397691" y="-8625498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0CEB7A-1D02-39EC-46CB-B3701DCA364A}"/>
              </a:ext>
            </a:extLst>
          </p:cNvPr>
          <p:cNvSpPr txBox="1"/>
          <p:nvPr/>
        </p:nvSpPr>
        <p:spPr>
          <a:xfrm rot="16200000">
            <a:off x="-1403640" y="1964487"/>
            <a:ext cx="4023407" cy="838200"/>
          </a:xfrm>
          <a:prstGeom prst="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solidFill>
              <a:srgbClr val="4221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800" b="1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700" dirty="0">
                <a:latin typeface="Nunito" pitchFamily="2" charset="0"/>
              </a:rPr>
              <a:t> DecisionTreeClassifier</a:t>
            </a:r>
            <a:endParaRPr lang="en-IN" sz="2700" dirty="0">
              <a:latin typeface="Nunito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917C9-88DA-D839-33B7-0DBF0CD1B8CD}"/>
              </a:ext>
            </a:extLst>
          </p:cNvPr>
          <p:cNvSpPr txBox="1"/>
          <p:nvPr/>
        </p:nvSpPr>
        <p:spPr>
          <a:xfrm rot="5400000" flipH="1">
            <a:off x="16449620" y="2503906"/>
            <a:ext cx="2686159" cy="685800"/>
          </a:xfrm>
          <a:prstGeom prst="round2Same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solidFill>
              <a:srgbClr val="4221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800" b="1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4000" dirty="0">
                <a:latin typeface="Economica" panose="02000506040000020004" pitchFamily="2" charset="0"/>
              </a:rPr>
              <a:t>SMOTE</a:t>
            </a:r>
            <a:endParaRPr lang="en-IN" sz="4000" dirty="0">
              <a:latin typeface="Economica" panose="0200050604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B2BEDC-35B6-2FDE-63E9-C4FC225F80D5}"/>
              </a:ext>
            </a:extLst>
          </p:cNvPr>
          <p:cNvSpPr txBox="1"/>
          <p:nvPr/>
        </p:nvSpPr>
        <p:spPr>
          <a:xfrm>
            <a:off x="9240006" y="3452831"/>
            <a:ext cx="70940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603813"/>
                </a:solidFill>
                <a:latin typeface="Century Gothic" panose="020B0502020202020204" pitchFamily="34" charset="0"/>
              </a:rPr>
              <a:t>SMOTE in Decision Trees involves creating synthetic instances for the minority class to counter class imbalance, thus enhancing the tree's performance in capturing minority class patterns.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C3E490-EA7B-0261-233B-D5F2011DE873}"/>
              </a:ext>
            </a:extLst>
          </p:cNvPr>
          <p:cNvSpPr txBox="1"/>
          <p:nvPr/>
        </p:nvSpPr>
        <p:spPr>
          <a:xfrm>
            <a:off x="1446112" y="4189886"/>
            <a:ext cx="7202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603813"/>
                </a:solidFill>
                <a:latin typeface="Century Gothic" panose="020B0502020202020204" pitchFamily="34" charset="0"/>
              </a:rPr>
              <a:t>DecisionTreeClassifier:</a:t>
            </a:r>
          </a:p>
          <a:p>
            <a:pPr algn="l"/>
            <a:r>
              <a:rPr lang="en-US" b="1" dirty="0">
                <a:solidFill>
                  <a:srgbClr val="603813"/>
                </a:solidFill>
                <a:latin typeface="Century Gothic" panose="020B0502020202020204" pitchFamily="34" charset="0"/>
              </a:rPr>
              <a:t>- Non-linear models that recursively partition the feature space.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556CCD-80CE-7A7E-A109-0B712C51DE96}"/>
              </a:ext>
            </a:extLst>
          </p:cNvPr>
          <p:cNvSpPr txBox="1"/>
          <p:nvPr/>
        </p:nvSpPr>
        <p:spPr>
          <a:xfrm rot="5400000" flipH="1">
            <a:off x="15568636" y="7225707"/>
            <a:ext cx="4023407" cy="1110521"/>
          </a:xfrm>
          <a:prstGeom prst="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solidFill>
              <a:srgbClr val="4221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800" b="1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700" dirty="0">
                <a:latin typeface="Nunito" pitchFamily="2" charset="0"/>
              </a:rPr>
              <a:t>Gradient Boosting Classifier (XGBoost))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EB2152-89AE-8F0D-CE17-67D29C74C6DC}"/>
              </a:ext>
            </a:extLst>
          </p:cNvPr>
          <p:cNvSpPr txBox="1"/>
          <p:nvPr/>
        </p:nvSpPr>
        <p:spPr>
          <a:xfrm>
            <a:off x="1708878" y="393744"/>
            <a:ext cx="1581115" cy="461665"/>
          </a:xfrm>
          <a:prstGeom prst="rect">
            <a:avLst/>
          </a:prstGeom>
          <a:ln>
            <a:solidFill>
              <a:srgbClr val="FF9F8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 b="1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</a:lstStyle>
          <a:p>
            <a:r>
              <a:rPr lang="en-US" sz="2400" dirty="0">
                <a:solidFill>
                  <a:srgbClr val="A67C52"/>
                </a:solidFill>
                <a:latin typeface="Californian FB" panose="0207040306080B030204" pitchFamily="18" charset="0"/>
              </a:rPr>
              <a:t>Model</a:t>
            </a:r>
            <a:endParaRPr lang="en-IN" sz="2400" dirty="0">
              <a:solidFill>
                <a:srgbClr val="A67C52"/>
              </a:solidFill>
              <a:latin typeface="Californian FB" panose="0207040306080B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7480EF-48D2-998E-5C20-54F85CE045DA}"/>
              </a:ext>
            </a:extLst>
          </p:cNvPr>
          <p:cNvSpPr txBox="1"/>
          <p:nvPr/>
        </p:nvSpPr>
        <p:spPr>
          <a:xfrm>
            <a:off x="14554200" y="5033086"/>
            <a:ext cx="1581115" cy="461665"/>
          </a:xfrm>
          <a:prstGeom prst="rect">
            <a:avLst/>
          </a:prstGeom>
          <a:ln>
            <a:solidFill>
              <a:srgbClr val="FF9F8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 b="1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</a:lstStyle>
          <a:p>
            <a:r>
              <a:rPr lang="en-US" sz="2400" dirty="0">
                <a:solidFill>
                  <a:srgbClr val="A67C52"/>
                </a:solidFill>
                <a:latin typeface="Californian FB" panose="0207040306080B030204" pitchFamily="18" charset="0"/>
              </a:rPr>
              <a:t>Model</a:t>
            </a:r>
            <a:endParaRPr lang="en-IN" sz="2400" dirty="0">
              <a:solidFill>
                <a:srgbClr val="A67C52"/>
              </a:solidFill>
              <a:latin typeface="Californian FB" panose="0207040306080B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D162B0-9946-3566-4A26-108687D316C0}"/>
              </a:ext>
            </a:extLst>
          </p:cNvPr>
          <p:cNvSpPr txBox="1"/>
          <p:nvPr/>
        </p:nvSpPr>
        <p:spPr>
          <a:xfrm>
            <a:off x="979341" y="8991787"/>
            <a:ext cx="73913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603813"/>
                </a:solidFill>
                <a:latin typeface="Century Gothic" panose="020B0502020202020204" pitchFamily="34" charset="0"/>
              </a:rPr>
              <a:t>SMOTE in XGBoost involves synthesizing additional samples for the minority class to address class imbalance, thereby improving the model's ability to accurately predict minority class instances.</a:t>
            </a:r>
            <a:endParaRPr lang="en-IN" b="1" dirty="0">
              <a:solidFill>
                <a:srgbClr val="603813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7199C5-AFC8-0C47-7223-BCCCEF40BFA8}"/>
              </a:ext>
            </a:extLst>
          </p:cNvPr>
          <p:cNvSpPr txBox="1"/>
          <p:nvPr/>
        </p:nvSpPr>
        <p:spPr>
          <a:xfrm rot="16200000">
            <a:off x="-1033906" y="7438067"/>
            <a:ext cx="2686159" cy="685800"/>
          </a:xfrm>
          <a:prstGeom prst="round2Same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solidFill>
              <a:srgbClr val="42210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800" b="1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4000" dirty="0">
                <a:latin typeface="Economica" panose="02000506040000020004" pitchFamily="2" charset="0"/>
              </a:rPr>
              <a:t>SMOTE</a:t>
            </a:r>
            <a:endParaRPr lang="en-IN" sz="4000" dirty="0">
              <a:latin typeface="Economica" panose="0200050604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4187BE-A7B1-60A7-A159-23315E029238}"/>
              </a:ext>
            </a:extLst>
          </p:cNvPr>
          <p:cNvSpPr txBox="1"/>
          <p:nvPr/>
        </p:nvSpPr>
        <p:spPr>
          <a:xfrm>
            <a:off x="8906612" y="9384078"/>
            <a:ext cx="7760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rgbClr val="603813"/>
                </a:solidFill>
                <a:latin typeface="Century Gothic" panose="020B0502020202020204" pitchFamily="34" charset="0"/>
              </a:rPr>
              <a:t>XGBoost:</a:t>
            </a:r>
          </a:p>
          <a:p>
            <a:pPr algn="r"/>
            <a:r>
              <a:rPr lang="en-US" b="1" dirty="0">
                <a:solidFill>
                  <a:srgbClr val="603813"/>
                </a:solidFill>
                <a:latin typeface="Century Gothic" panose="020B0502020202020204" pitchFamily="34" charset="0"/>
              </a:rPr>
              <a:t>- Gradient boosting algorithm for enhanced accuracy.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BE9B37-D58B-6F9D-C8BC-984C0267B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373" y="993617"/>
            <a:ext cx="5332751" cy="3059379"/>
          </a:xfrm>
          <a:prstGeom prst="rect">
            <a:avLst/>
          </a:prstGeom>
          <a:ln w="28575">
            <a:solidFill>
              <a:srgbClr val="A67C5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4D2073-CBA2-20A3-F94C-1216B9372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0" y="951164"/>
            <a:ext cx="4550400" cy="2121741"/>
          </a:xfrm>
          <a:prstGeom prst="rect">
            <a:avLst/>
          </a:prstGeom>
          <a:ln w="28575">
            <a:solidFill>
              <a:srgbClr val="A67C52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1FA69EA-D87F-B5BE-5FDA-6B483968B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5133" y="5633841"/>
            <a:ext cx="5716800" cy="3625071"/>
          </a:xfrm>
          <a:prstGeom prst="rect">
            <a:avLst/>
          </a:prstGeom>
          <a:ln w="28575">
            <a:solidFill>
              <a:srgbClr val="A67C52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FEA17C-1539-DA92-CCFC-78A123AB5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7214" y="5604783"/>
            <a:ext cx="6095654" cy="3141987"/>
          </a:xfrm>
          <a:prstGeom prst="rect">
            <a:avLst/>
          </a:prstGeom>
          <a:ln w="28575">
            <a:solidFill>
              <a:srgbClr val="A67C52"/>
            </a:solidFill>
          </a:ln>
        </p:spPr>
      </p:pic>
    </p:spTree>
    <p:extLst>
      <p:ext uri="{BB962C8B-B14F-4D97-AF65-F5344CB8AC3E}">
        <p14:creationId xmlns:p14="http://schemas.microsoft.com/office/powerpoint/2010/main" val="3644108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4EC07A3-A8F6-A108-4EEB-A56DC2098266}"/>
              </a:ext>
            </a:extLst>
          </p:cNvPr>
          <p:cNvSpPr/>
          <p:nvPr/>
        </p:nvSpPr>
        <p:spPr>
          <a:xfrm>
            <a:off x="6522361" y="170587"/>
            <a:ext cx="2377015" cy="5752935"/>
          </a:xfrm>
          <a:prstGeom prst="rect">
            <a:avLst/>
          </a:prstGeom>
          <a:gradFill flip="none" rotWithShape="1">
            <a:gsLst>
              <a:gs pos="86000">
                <a:srgbClr val="FF9F80"/>
              </a:gs>
              <a:gs pos="69000">
                <a:srgbClr val="603813"/>
              </a:gs>
            </a:gsLst>
            <a:lin ang="162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89105F-CE78-F9ED-729C-4BE526DB9EA3}"/>
              </a:ext>
            </a:extLst>
          </p:cNvPr>
          <p:cNvSpPr/>
          <p:nvPr/>
        </p:nvSpPr>
        <p:spPr>
          <a:xfrm>
            <a:off x="4509371" y="204045"/>
            <a:ext cx="2603054" cy="5752935"/>
          </a:xfrm>
          <a:prstGeom prst="rect">
            <a:avLst/>
          </a:prstGeom>
          <a:gradFill flip="none" rotWithShape="1">
            <a:gsLst>
              <a:gs pos="86000">
                <a:srgbClr val="FF9F80"/>
              </a:gs>
              <a:gs pos="69000">
                <a:srgbClr val="603813"/>
              </a:gs>
            </a:gsLst>
            <a:lin ang="16200000" scaled="1"/>
            <a:tileRect/>
          </a:gra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537B8A5-E578-DF07-AE78-54A54F087243}"/>
              </a:ext>
            </a:extLst>
          </p:cNvPr>
          <p:cNvSpPr/>
          <p:nvPr/>
        </p:nvSpPr>
        <p:spPr>
          <a:xfrm>
            <a:off x="388306" y="1076539"/>
            <a:ext cx="8500608" cy="4342403"/>
          </a:xfrm>
          <a:prstGeom prst="roundRect">
            <a:avLst>
              <a:gd name="adj" fmla="val 2863"/>
            </a:avLst>
          </a:prstGeom>
          <a:solidFill>
            <a:schemeClr val="bg1">
              <a:alpha val="24000"/>
            </a:schemeClr>
          </a:solidFill>
          <a:ln>
            <a:gradFill flip="none" rotWithShape="1">
              <a:gsLst>
                <a:gs pos="54000">
                  <a:schemeClr val="bg1">
                    <a:alpha val="65000"/>
                  </a:schemeClr>
                </a:gs>
                <a:gs pos="100000">
                  <a:srgbClr val="603813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17">
            <a:extLst>
              <a:ext uri="{FF2B5EF4-FFF2-40B4-BE49-F238E27FC236}">
                <a16:creationId xmlns:a16="http://schemas.microsoft.com/office/drawing/2014/main" id="{328B8DBB-DD2F-5452-FB29-0C3C310A2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483378"/>
              </p:ext>
            </p:extLst>
          </p:nvPr>
        </p:nvGraphicFramePr>
        <p:xfrm>
          <a:off x="695267" y="1206571"/>
          <a:ext cx="8078588" cy="40161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8018">
                  <a:extLst>
                    <a:ext uri="{9D8B030D-6E8A-4147-A177-3AD203B41FA5}">
                      <a16:colId xmlns:a16="http://schemas.microsoft.com/office/drawing/2014/main" val="2604262945"/>
                    </a:ext>
                  </a:extLst>
                </a:gridCol>
                <a:gridCol w="2040779">
                  <a:extLst>
                    <a:ext uri="{9D8B030D-6E8A-4147-A177-3AD203B41FA5}">
                      <a16:colId xmlns:a16="http://schemas.microsoft.com/office/drawing/2014/main" val="3394960299"/>
                    </a:ext>
                  </a:extLst>
                </a:gridCol>
                <a:gridCol w="2049791">
                  <a:extLst>
                    <a:ext uri="{9D8B030D-6E8A-4147-A177-3AD203B41FA5}">
                      <a16:colId xmlns:a16="http://schemas.microsoft.com/office/drawing/2014/main" val="2560417514"/>
                    </a:ext>
                  </a:extLst>
                </a:gridCol>
              </a:tblGrid>
              <a:tr h="90889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rgbClr val="3F2B1F"/>
                          </a:solidFill>
                          <a:latin typeface="Arial Nova Cond" panose="020B0506020202020204" pitchFamily="34" charset="0"/>
                        </a:rPr>
                        <a:t>Random Forest Classifier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rgbClr val="FDD8C9"/>
                          </a:solidFill>
                          <a:latin typeface="Nunito" pitchFamily="2" charset="0"/>
                          <a:ea typeface="WC Rhesus B Bta" panose="02000000000000000000" pitchFamily="50" charset="0"/>
                          <a:cs typeface="+mn-cs"/>
                        </a:rPr>
                        <a:t>75.35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 kern="1200" dirty="0">
                          <a:solidFill>
                            <a:srgbClr val="FDD8C9"/>
                          </a:solidFill>
                          <a:latin typeface="Nunito" pitchFamily="2" charset="0"/>
                          <a:ea typeface="+mn-ea"/>
                          <a:cs typeface="+mn-cs"/>
                        </a:rPr>
                        <a:t>8</a:t>
                      </a:r>
                      <a:r>
                        <a:rPr lang="en-IN" sz="2400" b="1" kern="1200" dirty="0">
                          <a:solidFill>
                            <a:srgbClr val="FDD8C9"/>
                          </a:solidFill>
                          <a:latin typeface="Nunito" pitchFamily="2" charset="0"/>
                          <a:ea typeface="+mn-ea"/>
                          <a:cs typeface="+mn-cs"/>
                        </a:rPr>
                        <a:t>4.00</a:t>
                      </a:r>
                      <a:endParaRPr lang="en-US" sz="2400" b="1" kern="1200" dirty="0">
                        <a:solidFill>
                          <a:srgbClr val="FDD8C9"/>
                        </a:solidFill>
                        <a:latin typeface="Nunito" pitchFamily="2" charset="0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492696"/>
                  </a:ext>
                </a:extLst>
              </a:tr>
              <a:tr h="908890"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sz="2400" b="1" kern="1200" noProof="0" dirty="0">
                          <a:solidFill>
                            <a:srgbClr val="3F2B1F"/>
                          </a:solidFill>
                          <a:latin typeface="Arial Nova Cond" panose="020B0506020202020204" pitchFamily="34" charset="0"/>
                          <a:ea typeface="+mn-ea"/>
                          <a:cs typeface="+mn-cs"/>
                        </a:rPr>
                        <a:t>Support Vector Machine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rgbClr val="FDD8C9"/>
                          </a:solidFill>
                          <a:latin typeface="Nunito" pitchFamily="2" charset="0"/>
                          <a:ea typeface="WC Rhesus B Bta" panose="02000000000000000000" pitchFamily="50" charset="0"/>
                          <a:cs typeface="+mn-cs"/>
                        </a:rPr>
                        <a:t>73.38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2400" b="1" kern="1200" dirty="0">
                          <a:solidFill>
                            <a:srgbClr val="FDD8C9"/>
                          </a:solidFill>
                          <a:latin typeface="Nunito" pitchFamily="2" charset="0"/>
                          <a:ea typeface="+mn-ea"/>
                          <a:cs typeface="+mn-cs"/>
                        </a:rPr>
                        <a:t>83.00</a:t>
                      </a:r>
                      <a:endParaRPr lang="en-US" sz="2400" b="1" kern="1200" dirty="0">
                        <a:solidFill>
                          <a:srgbClr val="FDD8C9"/>
                        </a:solidFill>
                        <a:latin typeface="Nunito" pitchFamily="2" charset="0"/>
                        <a:ea typeface="WC Rhesus B Bta" panose="02000000000000000000" pitchFamily="50" charset="0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5962873"/>
                  </a:ext>
                </a:extLst>
              </a:tr>
              <a:tr h="73278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400" b="1" kern="1200" noProof="0" dirty="0">
                          <a:solidFill>
                            <a:srgbClr val="3F2B1F"/>
                          </a:solidFill>
                          <a:latin typeface="Arial Nova Cond" panose="020B0506020202020204" pitchFamily="34" charset="0"/>
                          <a:ea typeface="+mn-ea"/>
                          <a:cs typeface="+mn-cs"/>
                        </a:rPr>
                        <a:t>XG Boost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rgbClr val="FDD8C9"/>
                          </a:solidFill>
                          <a:latin typeface="Nunito" pitchFamily="2" charset="0"/>
                          <a:ea typeface="WC Rhesus B Bta" panose="02000000000000000000" pitchFamily="50" charset="0"/>
                          <a:cs typeface="+mn-cs"/>
                        </a:rPr>
                        <a:t>75.32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2400" b="1" kern="1200" dirty="0">
                          <a:solidFill>
                            <a:srgbClr val="FDD8C9"/>
                          </a:solidFill>
                          <a:latin typeface="Nunito" pitchFamily="2" charset="0"/>
                          <a:ea typeface="+mn-ea"/>
                          <a:cs typeface="+mn-cs"/>
                        </a:rPr>
                        <a:t>81.00</a:t>
                      </a:r>
                      <a:endParaRPr lang="en-US" sz="2400" b="1" kern="1200" dirty="0">
                        <a:solidFill>
                          <a:srgbClr val="FDD8C9"/>
                        </a:solidFill>
                        <a:latin typeface="Nunito" pitchFamily="2" charset="0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589019"/>
                  </a:ext>
                </a:extLst>
              </a:tr>
              <a:tr h="732781"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sz="2400" b="1" kern="1200" noProof="0" dirty="0">
                          <a:solidFill>
                            <a:srgbClr val="3F2B1F"/>
                          </a:solidFill>
                          <a:latin typeface="Arial Nova Cond" panose="020B0506020202020204" pitchFamily="34" charset="0"/>
                          <a:ea typeface="+mn-ea"/>
                          <a:cs typeface="+mn-cs"/>
                        </a:rPr>
                        <a:t>KNN Classification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rgbClr val="FDD8C9"/>
                          </a:solidFill>
                          <a:latin typeface="Nunito" pitchFamily="2" charset="0"/>
                          <a:ea typeface="WC Rhesus B Bta" panose="02000000000000000000" pitchFamily="50" charset="0"/>
                          <a:cs typeface="+mn-cs"/>
                        </a:rPr>
                        <a:t>76.62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2400" b="1" kern="1200" dirty="0">
                          <a:solidFill>
                            <a:srgbClr val="FDD8C9"/>
                          </a:solidFill>
                          <a:latin typeface="Nunito" pitchFamily="2" charset="0"/>
                          <a:ea typeface="+mn-ea"/>
                          <a:cs typeface="+mn-cs"/>
                        </a:rPr>
                        <a:t>80.00</a:t>
                      </a:r>
                      <a:endParaRPr lang="en-US" sz="2400" b="1" kern="1200" dirty="0">
                        <a:solidFill>
                          <a:srgbClr val="FDD8C9"/>
                        </a:solidFill>
                        <a:latin typeface="Nunito" pitchFamily="2" charset="0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117286"/>
                  </a:ext>
                </a:extLst>
              </a:tr>
              <a:tr h="732781">
                <a:tc>
                  <a:txBody>
                    <a:bodyPr/>
                    <a:lstStyle/>
                    <a:p>
                      <a:pPr marL="0" lvl="0" algn="l" defTabSz="914400" rtl="0" eaLnBrk="1" latinLnBrk="0" hangingPunct="1">
                        <a:buNone/>
                      </a:pPr>
                      <a:r>
                        <a:rPr lang="en-US" sz="2400" b="1" kern="1200" noProof="0" dirty="0">
                          <a:solidFill>
                            <a:srgbClr val="3F2B1F"/>
                          </a:solidFill>
                          <a:latin typeface="Arial Nova Cond" panose="020B0506020202020204" pitchFamily="34" charset="0"/>
                          <a:ea typeface="+mn-ea"/>
                          <a:cs typeface="+mn-cs"/>
                        </a:rPr>
                        <a:t>Decision Tree Classifier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rgbClr val="FDD8C9"/>
                          </a:solidFill>
                          <a:latin typeface="Nunito" pitchFamily="2" charset="0"/>
                          <a:ea typeface="WC Rhesus B Bta" panose="02000000000000000000" pitchFamily="50" charset="0"/>
                          <a:cs typeface="+mn-cs"/>
                        </a:rPr>
                        <a:t>68.1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2400" b="1" kern="1200" dirty="0">
                          <a:solidFill>
                            <a:srgbClr val="FDD8C9"/>
                          </a:solidFill>
                          <a:latin typeface="Nunito" pitchFamily="2" charset="0"/>
                          <a:ea typeface="+mn-ea"/>
                          <a:cs typeface="+mn-cs"/>
                        </a:rPr>
                        <a:t>81.50</a:t>
                      </a:r>
                      <a:endParaRPr lang="en-US" sz="2400" b="1" kern="1200" dirty="0">
                        <a:solidFill>
                          <a:srgbClr val="FDD8C9"/>
                        </a:solidFill>
                        <a:latin typeface="Nunito" pitchFamily="2" charset="0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226995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2B01DB3-ED80-688E-2935-7AD0BA4C2402}"/>
              </a:ext>
            </a:extLst>
          </p:cNvPr>
          <p:cNvSpPr txBox="1"/>
          <p:nvPr/>
        </p:nvSpPr>
        <p:spPr>
          <a:xfrm>
            <a:off x="5301539" y="851228"/>
            <a:ext cx="793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dCn BT"/>
              </a:rPr>
              <a:t>%</a:t>
            </a:r>
            <a:endParaRPr lang="en-IN" sz="2400" b="1" dirty="0">
              <a:solidFill>
                <a:srgbClr val="422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 BdCn B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E047A7-92D5-D6F0-F1B0-F022F6509D22}"/>
              </a:ext>
            </a:extLst>
          </p:cNvPr>
          <p:cNvSpPr txBox="1"/>
          <p:nvPr/>
        </p:nvSpPr>
        <p:spPr>
          <a:xfrm rot="16200000" flipH="1">
            <a:off x="8414248" y="6755858"/>
            <a:ext cx="1350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Percentage (%)</a:t>
            </a: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3C5B478F-8EBD-A062-BF79-96E08B67258D}"/>
              </a:ext>
            </a:extLst>
          </p:cNvPr>
          <p:cNvSpPr/>
          <p:nvPr/>
        </p:nvSpPr>
        <p:spPr>
          <a:xfrm>
            <a:off x="156314" y="6099164"/>
            <a:ext cx="8617541" cy="3915918"/>
          </a:xfrm>
          <a:prstGeom prst="round2DiagRect">
            <a:avLst/>
          </a:prstGeom>
          <a:solidFill>
            <a:srgbClr val="FFC9B3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5D8634-3501-C19C-6582-6321AE55756A}"/>
              </a:ext>
            </a:extLst>
          </p:cNvPr>
          <p:cNvSpPr txBox="1"/>
          <p:nvPr/>
        </p:nvSpPr>
        <p:spPr>
          <a:xfrm>
            <a:off x="566998" y="6835595"/>
            <a:ext cx="76586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603813"/>
                </a:solidFill>
                <a:latin typeface="Century Gothic" panose="020B0502020202020204" pitchFamily="34" charset="0"/>
              </a:rPr>
              <a:t>SMOTE effectively mitigated class imbalance issues across multiple classification models, substantially enhancing their predictive performance.</a:t>
            </a:r>
            <a:endParaRPr lang="en-IN" sz="1500" b="1" dirty="0">
              <a:solidFill>
                <a:srgbClr val="603813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BFB3BD-23DB-8285-354A-FD84BA56815D}"/>
              </a:ext>
            </a:extLst>
          </p:cNvPr>
          <p:cNvSpPr txBox="1"/>
          <p:nvPr/>
        </p:nvSpPr>
        <p:spPr>
          <a:xfrm>
            <a:off x="590241" y="7642113"/>
            <a:ext cx="76586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603813"/>
                </a:solidFill>
                <a:latin typeface="Century Gothic" panose="020B0502020202020204" pitchFamily="34" charset="0"/>
              </a:rPr>
              <a:t>After applying Synthetic Minority Over-sampling Technique (SMOTE), the classification models demonstrated significant improvements in accuracy across the board, with the highest increase observed in the Random Forest Classifier, jumping from 75.35% to 84%</a:t>
            </a:r>
            <a:endParaRPr lang="en-IN" sz="1500" b="1" dirty="0">
              <a:solidFill>
                <a:srgbClr val="603813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369BC-9D0D-95AD-ACE8-2DD27AC47D06}"/>
              </a:ext>
            </a:extLst>
          </p:cNvPr>
          <p:cNvSpPr txBox="1"/>
          <p:nvPr/>
        </p:nvSpPr>
        <p:spPr>
          <a:xfrm>
            <a:off x="566998" y="8823772"/>
            <a:ext cx="765868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rgbClr val="603813"/>
                </a:solidFill>
                <a:latin typeface="Century Gothic" panose="020B0502020202020204" pitchFamily="34" charset="0"/>
              </a:rPr>
              <a:t>The before-and-after comparison underscores the importance of addressing class imbalance through techniques like SMOTE, which can lead to more reliable and robust predictive models across various machine learning algorithms.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43A21D-C994-2602-E349-921E24A6B516}"/>
              </a:ext>
            </a:extLst>
          </p:cNvPr>
          <p:cNvSpPr txBox="1"/>
          <p:nvPr/>
        </p:nvSpPr>
        <p:spPr>
          <a:xfrm>
            <a:off x="7340357" y="843118"/>
            <a:ext cx="793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BdCn BT"/>
              </a:rPr>
              <a:t>%</a:t>
            </a:r>
            <a:endParaRPr lang="en-IN" sz="2400" b="1" dirty="0">
              <a:solidFill>
                <a:srgbClr val="422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 BdCn BT"/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FC8A88E7-0C2D-B6EB-778C-F3DEE1B562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9885556"/>
              </p:ext>
            </p:extLst>
          </p:nvPr>
        </p:nvGraphicFramePr>
        <p:xfrm>
          <a:off x="9276307" y="3378358"/>
          <a:ext cx="9032495" cy="6556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D21B887-A52F-0044-51CC-545691AE616F}"/>
              </a:ext>
            </a:extLst>
          </p:cNvPr>
          <p:cNvSpPr txBox="1"/>
          <p:nvPr/>
        </p:nvSpPr>
        <p:spPr>
          <a:xfrm>
            <a:off x="4884403" y="500787"/>
            <a:ext cx="174671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6038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defRPr>
            </a:lvl1pPr>
          </a:lstStyle>
          <a:p>
            <a:r>
              <a:rPr lang="en-US" sz="2000" dirty="0"/>
              <a:t>Before SMOTE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C5B400-BCFA-AB63-C6FF-7C43BF690ECA}"/>
              </a:ext>
            </a:extLst>
          </p:cNvPr>
          <p:cNvSpPr txBox="1"/>
          <p:nvPr/>
        </p:nvSpPr>
        <p:spPr>
          <a:xfrm>
            <a:off x="6919974" y="500787"/>
            <a:ext cx="161444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2000" b="1">
                <a:solidFill>
                  <a:srgbClr val="6038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defRPr>
            </a:lvl1pPr>
          </a:lstStyle>
          <a:p>
            <a:r>
              <a:rPr lang="en-US" dirty="0"/>
              <a:t>After SMOTE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C1487-DAF7-17D6-0604-6D91A0ECFB4C}"/>
              </a:ext>
            </a:extLst>
          </p:cNvPr>
          <p:cNvSpPr txBox="1"/>
          <p:nvPr/>
        </p:nvSpPr>
        <p:spPr>
          <a:xfrm>
            <a:off x="5902189" y="69900"/>
            <a:ext cx="174671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rgbClr val="6038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defRPr>
            </a:lvl1pPr>
          </a:lstStyle>
          <a:p>
            <a:r>
              <a:rPr lang="en-US" sz="2200" dirty="0"/>
              <a:t>ACCURACY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652E55-BA3E-78FF-69BD-0AF0A409FF43}"/>
              </a:ext>
            </a:extLst>
          </p:cNvPr>
          <p:cNvSpPr/>
          <p:nvPr/>
        </p:nvSpPr>
        <p:spPr>
          <a:xfrm>
            <a:off x="544274" y="6814998"/>
            <a:ext cx="7658680" cy="671248"/>
          </a:xfrm>
          <a:prstGeom prst="roundRect">
            <a:avLst/>
          </a:prstGeom>
          <a:noFill/>
          <a:ln>
            <a:solidFill>
              <a:srgbClr val="9F81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75929C3-D3C7-D4B2-47E5-88330CE9E82B}"/>
              </a:ext>
            </a:extLst>
          </p:cNvPr>
          <p:cNvSpPr/>
          <p:nvPr/>
        </p:nvSpPr>
        <p:spPr>
          <a:xfrm>
            <a:off x="543707" y="8809786"/>
            <a:ext cx="7681971" cy="889072"/>
          </a:xfrm>
          <a:prstGeom prst="roundRect">
            <a:avLst/>
          </a:prstGeom>
          <a:noFill/>
          <a:ln>
            <a:solidFill>
              <a:srgbClr val="9F81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F8F621B-0445-71DC-A743-07790B76915E}"/>
              </a:ext>
            </a:extLst>
          </p:cNvPr>
          <p:cNvSpPr/>
          <p:nvPr/>
        </p:nvSpPr>
        <p:spPr>
          <a:xfrm>
            <a:off x="543707" y="7626344"/>
            <a:ext cx="7681971" cy="1045418"/>
          </a:xfrm>
          <a:prstGeom prst="roundRect">
            <a:avLst/>
          </a:prstGeom>
          <a:noFill/>
          <a:ln>
            <a:solidFill>
              <a:srgbClr val="9F817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0C26B-69BF-49AA-B36E-91CF52750F95}"/>
              </a:ext>
            </a:extLst>
          </p:cNvPr>
          <p:cNvSpPr txBox="1"/>
          <p:nvPr/>
        </p:nvSpPr>
        <p:spPr>
          <a:xfrm>
            <a:off x="178084" y="6178137"/>
            <a:ext cx="340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3F2B1F"/>
                </a:solidFill>
                <a:latin typeface="Nunito Bold" charset="0"/>
              </a:rPr>
              <a:t>Experimental Results: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4DD9D7-2493-9558-D582-65CCF146B8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830" y="5933878"/>
            <a:ext cx="743096" cy="7430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861276-B50C-0CFE-EF47-E3DD585B6013}"/>
              </a:ext>
            </a:extLst>
          </p:cNvPr>
          <p:cNvSpPr txBox="1"/>
          <p:nvPr/>
        </p:nvSpPr>
        <p:spPr>
          <a:xfrm>
            <a:off x="12801600" y="468452"/>
            <a:ext cx="2133600" cy="400110"/>
          </a:xfrm>
          <a:prstGeom prst="rect">
            <a:avLst/>
          </a:prstGeom>
          <a:solidFill>
            <a:srgbClr val="FFC9B3"/>
          </a:solidFill>
          <a:ln w="28575">
            <a:solidFill>
              <a:srgbClr val="9F817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08948"/>
                      <a:gd name="connsiteY0" fmla="*/ 0 h 323165"/>
                      <a:gd name="connsiteX1" fmla="*/ 533162 w 1508948"/>
                      <a:gd name="connsiteY1" fmla="*/ 0 h 323165"/>
                      <a:gd name="connsiteX2" fmla="*/ 1051234 w 1508948"/>
                      <a:gd name="connsiteY2" fmla="*/ 0 h 323165"/>
                      <a:gd name="connsiteX3" fmla="*/ 1508948 w 1508948"/>
                      <a:gd name="connsiteY3" fmla="*/ 0 h 323165"/>
                      <a:gd name="connsiteX4" fmla="*/ 1508948 w 1508948"/>
                      <a:gd name="connsiteY4" fmla="*/ 323165 h 323165"/>
                      <a:gd name="connsiteX5" fmla="*/ 1036144 w 1508948"/>
                      <a:gd name="connsiteY5" fmla="*/ 323165 h 323165"/>
                      <a:gd name="connsiteX6" fmla="*/ 533162 w 1508948"/>
                      <a:gd name="connsiteY6" fmla="*/ 323165 h 323165"/>
                      <a:gd name="connsiteX7" fmla="*/ 0 w 1508948"/>
                      <a:gd name="connsiteY7" fmla="*/ 323165 h 323165"/>
                      <a:gd name="connsiteX8" fmla="*/ 0 w 1508948"/>
                      <a:gd name="connsiteY8" fmla="*/ 0 h 3231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948" h="323165" fill="none" extrusionOk="0">
                        <a:moveTo>
                          <a:pt x="0" y="0"/>
                        </a:moveTo>
                        <a:cubicBezTo>
                          <a:pt x="163708" y="21949"/>
                          <a:pt x="316819" y="1798"/>
                          <a:pt x="533162" y="0"/>
                        </a:cubicBezTo>
                        <a:cubicBezTo>
                          <a:pt x="749505" y="-1798"/>
                          <a:pt x="808834" y="14525"/>
                          <a:pt x="1051234" y="0"/>
                        </a:cubicBezTo>
                        <a:cubicBezTo>
                          <a:pt x="1293634" y="-14525"/>
                          <a:pt x="1291922" y="-22054"/>
                          <a:pt x="1508948" y="0"/>
                        </a:cubicBezTo>
                        <a:cubicBezTo>
                          <a:pt x="1515147" y="135464"/>
                          <a:pt x="1498995" y="197515"/>
                          <a:pt x="1508948" y="323165"/>
                        </a:cubicBezTo>
                        <a:cubicBezTo>
                          <a:pt x="1327579" y="326297"/>
                          <a:pt x="1250993" y="333350"/>
                          <a:pt x="1036144" y="323165"/>
                        </a:cubicBezTo>
                        <a:cubicBezTo>
                          <a:pt x="821295" y="312980"/>
                          <a:pt x="774635" y="313687"/>
                          <a:pt x="533162" y="323165"/>
                        </a:cubicBezTo>
                        <a:cubicBezTo>
                          <a:pt x="291689" y="332643"/>
                          <a:pt x="245310" y="312282"/>
                          <a:pt x="0" y="323165"/>
                        </a:cubicBezTo>
                        <a:cubicBezTo>
                          <a:pt x="-11474" y="256534"/>
                          <a:pt x="-2140" y="77286"/>
                          <a:pt x="0" y="0"/>
                        </a:cubicBezTo>
                        <a:close/>
                      </a:path>
                      <a:path w="1508948" h="323165" stroke="0" extrusionOk="0">
                        <a:moveTo>
                          <a:pt x="0" y="0"/>
                        </a:moveTo>
                        <a:cubicBezTo>
                          <a:pt x="197720" y="-7680"/>
                          <a:pt x="335400" y="-22815"/>
                          <a:pt x="487893" y="0"/>
                        </a:cubicBezTo>
                        <a:cubicBezTo>
                          <a:pt x="640386" y="22815"/>
                          <a:pt x="762981" y="15977"/>
                          <a:pt x="945607" y="0"/>
                        </a:cubicBezTo>
                        <a:cubicBezTo>
                          <a:pt x="1128233" y="-15977"/>
                          <a:pt x="1279789" y="14052"/>
                          <a:pt x="1508948" y="0"/>
                        </a:cubicBezTo>
                        <a:cubicBezTo>
                          <a:pt x="1499738" y="104630"/>
                          <a:pt x="1510569" y="188380"/>
                          <a:pt x="1508948" y="323165"/>
                        </a:cubicBezTo>
                        <a:cubicBezTo>
                          <a:pt x="1375968" y="316727"/>
                          <a:pt x="1198521" y="322809"/>
                          <a:pt x="1036144" y="323165"/>
                        </a:cubicBezTo>
                        <a:cubicBezTo>
                          <a:pt x="873767" y="323521"/>
                          <a:pt x="629731" y="345716"/>
                          <a:pt x="502983" y="323165"/>
                        </a:cubicBezTo>
                        <a:cubicBezTo>
                          <a:pt x="376235" y="300614"/>
                          <a:pt x="244548" y="315036"/>
                          <a:pt x="0" y="323165"/>
                        </a:cubicBezTo>
                        <a:cubicBezTo>
                          <a:pt x="-13108" y="243965"/>
                          <a:pt x="11679" y="14846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5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anose="020E0705020206020404" pitchFamily="34" charset="0"/>
              </a:defRPr>
            </a:lvl1pPr>
          </a:lstStyle>
          <a:p>
            <a:r>
              <a:rPr lang="en-US" sz="2000" dirty="0">
                <a:solidFill>
                  <a:srgbClr val="3F2B1F"/>
                </a:solidFill>
                <a:latin typeface="Century Gothic" panose="020B0502020202020204" pitchFamily="34" charset="0"/>
              </a:rPr>
              <a:t>Understanding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8DAB086-0173-1863-A742-DBF4F0B3F2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890" y="352354"/>
            <a:ext cx="424980" cy="424980"/>
          </a:xfrm>
          <a:prstGeom prst="rect">
            <a:avLst/>
          </a:prstGeom>
        </p:spPr>
      </p:pic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372237A9-6D19-3ADD-0B96-976C8BC88479}"/>
              </a:ext>
            </a:extLst>
          </p:cNvPr>
          <p:cNvSpPr/>
          <p:nvPr/>
        </p:nvSpPr>
        <p:spPr>
          <a:xfrm>
            <a:off x="9949254" y="1111734"/>
            <a:ext cx="7950440" cy="1855001"/>
          </a:xfrm>
          <a:prstGeom prst="round1Rect">
            <a:avLst/>
          </a:prstGeom>
          <a:solidFill>
            <a:srgbClr val="FFC9B3">
              <a:alpha val="80000"/>
            </a:srgbClr>
          </a:solidFill>
          <a:ln w="19050">
            <a:solidFill>
              <a:srgbClr val="9F8170"/>
            </a:solidFill>
            <a:prstDash val="lgDash"/>
            <a:round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5D4710-69BD-1FDD-3E3A-E8B9CBA3731D}"/>
              </a:ext>
            </a:extLst>
          </p:cNvPr>
          <p:cNvSpPr txBox="1"/>
          <p:nvPr/>
        </p:nvSpPr>
        <p:spPr>
          <a:xfrm>
            <a:off x="10537269" y="1188548"/>
            <a:ext cx="7281755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500" b="1" dirty="0">
                <a:solidFill>
                  <a:srgbClr val="6038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SMOTE </a:t>
            </a:r>
            <a:r>
              <a:rPr lang="en-US" sz="1500" b="1" dirty="0">
                <a:solidFill>
                  <a:srgbClr val="603813"/>
                </a:solidFill>
                <a:latin typeface="Century Gothic" panose="020B0502020202020204" pitchFamily="34" charset="0"/>
              </a:rPr>
              <a:t>creates synthetic samples: </a:t>
            </a:r>
            <a:r>
              <a:rPr lang="en-US" sz="1500" dirty="0">
                <a:solidFill>
                  <a:srgbClr val="603813"/>
                </a:solidFill>
                <a:latin typeface="Century Gothic" panose="020B0502020202020204" pitchFamily="34" charset="0"/>
              </a:rPr>
              <a:t>It generates new minority class instances by interpolating between existing ones, effectively balancing class distribution</a:t>
            </a:r>
            <a:r>
              <a:rPr lang="en-US" sz="1500" b="1" dirty="0">
                <a:solidFill>
                  <a:srgbClr val="603813"/>
                </a:solidFill>
                <a:latin typeface="Century Gothic" panose="020B0502020202020204" pitchFamily="34" charset="0"/>
              </a:rPr>
              <a:t>.</a:t>
            </a:r>
          </a:p>
          <a:p>
            <a:pPr algn="l"/>
            <a:endParaRPr lang="en-US" sz="1500" b="1" dirty="0">
              <a:solidFill>
                <a:srgbClr val="603813"/>
              </a:solidFill>
              <a:latin typeface="Century Gothic" panose="020B0502020202020204" pitchFamily="34" charset="0"/>
            </a:endParaRPr>
          </a:p>
          <a:p>
            <a:pPr algn="l"/>
            <a:r>
              <a:rPr lang="en-US" sz="1500" b="1" dirty="0">
                <a:solidFill>
                  <a:srgbClr val="6038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Improves classifier performance</a:t>
            </a:r>
            <a:r>
              <a:rPr lang="en-US" sz="1500" b="1" dirty="0">
                <a:solidFill>
                  <a:srgbClr val="603813"/>
                </a:solidFill>
                <a:latin typeface="Century Gothic" panose="020B0502020202020204" pitchFamily="34" charset="0"/>
              </a:rPr>
              <a:t>: </a:t>
            </a:r>
            <a:r>
              <a:rPr lang="en-US" sz="1500" dirty="0">
                <a:solidFill>
                  <a:srgbClr val="603813"/>
                </a:solidFill>
                <a:latin typeface="Century Gothic" panose="020B0502020202020204" pitchFamily="34" charset="0"/>
              </a:rPr>
              <a:t>By addressing class imbalance, SMOTE enhances the classifier's ability to learn from minority class instances, resulting in improved predictive accuracy and model generalization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BC1C92-CD2F-7764-CF2A-B2D80990D9FF}"/>
              </a:ext>
            </a:extLst>
          </p:cNvPr>
          <p:cNvSpPr txBox="1"/>
          <p:nvPr/>
        </p:nvSpPr>
        <p:spPr>
          <a:xfrm>
            <a:off x="9991671" y="618906"/>
            <a:ext cx="56624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rgbClr val="42210B"/>
                </a:solidFill>
              </a:rPr>
              <a:t>.</a:t>
            </a:r>
            <a:endParaRPr lang="en-IN" sz="6600" dirty="0">
              <a:solidFill>
                <a:srgbClr val="42210B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D5DDD2-1878-A345-5F4B-BE5FE33D216A}"/>
              </a:ext>
            </a:extLst>
          </p:cNvPr>
          <p:cNvSpPr txBox="1"/>
          <p:nvPr/>
        </p:nvSpPr>
        <p:spPr>
          <a:xfrm>
            <a:off x="9994927" y="1570938"/>
            <a:ext cx="56624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rgbClr val="42210B"/>
                </a:solidFill>
              </a:rPr>
              <a:t>.</a:t>
            </a:r>
            <a:endParaRPr lang="en-IN" sz="6600" dirty="0">
              <a:solidFill>
                <a:srgbClr val="42210B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31A795E-3ADF-4EF9-FBC4-1B90D2D3CA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148" y="1631397"/>
            <a:ext cx="609295" cy="60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79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3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rot="6737149" flipH="1" flipV="1">
            <a:off x="-8534595" y="-10460552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585351">
            <a:off x="-4473105" y="-6468917"/>
            <a:ext cx="8238809" cy="8919970"/>
          </a:xfrm>
          <a:custGeom>
            <a:avLst/>
            <a:gdLst/>
            <a:ahLst/>
            <a:cxnLst/>
            <a:rect l="l" t="t" r="r" b="b"/>
            <a:pathLst>
              <a:path w="8238809" h="8919970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5199BE-CA30-13D0-D37C-26680FE380A2}"/>
              </a:ext>
            </a:extLst>
          </p:cNvPr>
          <p:cNvSpPr txBox="1"/>
          <p:nvPr/>
        </p:nvSpPr>
        <p:spPr>
          <a:xfrm>
            <a:off x="892799" y="647700"/>
            <a:ext cx="6858002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200" b="1">
                <a:ln>
                  <a:solidFill>
                    <a:srgbClr val="603813"/>
                  </a:solidFill>
                </a:ln>
                <a:solidFill>
                  <a:srgbClr val="FDE0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  <a:ea typeface="+mj-ea"/>
                <a:cs typeface="+mj-cs"/>
              </a:defRPr>
            </a:lvl1pPr>
          </a:lstStyle>
          <a:p>
            <a:r>
              <a:rPr lang="en-IN" dirty="0">
                <a:ln w="28575">
                  <a:solidFill>
                    <a:srgbClr val="FDD8C9"/>
                  </a:solidFill>
                </a:ln>
                <a:solidFill>
                  <a:srgbClr val="603813"/>
                </a:solidFill>
              </a:rPr>
              <a:t>CONCLUSION</a:t>
            </a:r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1077D43B-B2BF-DF27-AD0E-3E332BBC049F}"/>
              </a:ext>
            </a:extLst>
          </p:cNvPr>
          <p:cNvSpPr/>
          <p:nvPr/>
        </p:nvSpPr>
        <p:spPr>
          <a:xfrm flipH="1">
            <a:off x="13429205" y="5715448"/>
            <a:ext cx="5749207" cy="6086911"/>
          </a:xfrm>
          <a:custGeom>
            <a:avLst/>
            <a:gdLst/>
            <a:ahLst/>
            <a:cxnLst/>
            <a:rect l="l" t="t" r="r" b="b"/>
            <a:pathLst>
              <a:path w="6587407" h="6848911">
                <a:moveTo>
                  <a:pt x="0" y="0"/>
                </a:moveTo>
                <a:lnTo>
                  <a:pt x="6587407" y="0"/>
                </a:lnTo>
                <a:lnTo>
                  <a:pt x="6587407" y="6848912"/>
                </a:lnTo>
                <a:lnTo>
                  <a:pt x="0" y="68489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652FB76-AB5C-23C9-4D02-DD0E05D86D4C}"/>
              </a:ext>
            </a:extLst>
          </p:cNvPr>
          <p:cNvSpPr/>
          <p:nvPr/>
        </p:nvSpPr>
        <p:spPr>
          <a:xfrm rot="5400000">
            <a:off x="15219811" y="-4056511"/>
            <a:ext cx="4991149" cy="7541571"/>
          </a:xfrm>
          <a:custGeom>
            <a:avLst/>
            <a:gdLst/>
            <a:ahLst/>
            <a:cxnLst/>
            <a:rect l="l" t="t" r="r" b="b"/>
            <a:pathLst>
              <a:path w="4991149" h="7541571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9">
              <a:alphaModFix amt="24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95447-3331-FA24-5BD8-697BB95D9556}"/>
              </a:ext>
            </a:extLst>
          </p:cNvPr>
          <p:cNvSpPr txBox="1"/>
          <p:nvPr/>
        </p:nvSpPr>
        <p:spPr>
          <a:xfrm>
            <a:off x="1595195" y="2279614"/>
            <a:ext cx="34848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n>
                  <a:solidFill>
                    <a:srgbClr val="FF9F80"/>
                  </a:solidFill>
                </a:ln>
                <a:solidFill>
                  <a:srgbClr val="3F2B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Bold" charset="0"/>
              </a:rPr>
              <a:t>KEY FINDINGS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543B75B-7229-675E-15FD-FA75A5CF684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alphaModFix amt="85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37" y="2228164"/>
            <a:ext cx="540000" cy="5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0FCB67-285D-CBCD-8D2E-E00592882C54}"/>
              </a:ext>
            </a:extLst>
          </p:cNvPr>
          <p:cNvSpPr txBox="1"/>
          <p:nvPr/>
        </p:nvSpPr>
        <p:spPr>
          <a:xfrm>
            <a:off x="1811128" y="5052012"/>
            <a:ext cx="28083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>
                <a:ln>
                  <a:solidFill>
                    <a:srgbClr val="FF9F80"/>
                  </a:solidFill>
                </a:ln>
                <a:solidFill>
                  <a:srgbClr val="3F2B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Bold" charset="0"/>
              </a:defRPr>
            </a:lvl1pPr>
          </a:lstStyle>
          <a:p>
            <a:r>
              <a:rPr lang="en-IN" dirty="0"/>
              <a:t>LIMITATIONS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C2DFF9-2404-79FF-D6FC-DB000D7EAD1C}"/>
              </a:ext>
            </a:extLst>
          </p:cNvPr>
          <p:cNvSpPr txBox="1"/>
          <p:nvPr/>
        </p:nvSpPr>
        <p:spPr>
          <a:xfrm>
            <a:off x="1773036" y="8095466"/>
            <a:ext cx="42610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>
                <a:ln>
                  <a:solidFill>
                    <a:srgbClr val="FF9F80"/>
                  </a:solidFill>
                </a:ln>
                <a:solidFill>
                  <a:srgbClr val="3F2B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Bold" charset="0"/>
              </a:defRPr>
            </a:lvl1pPr>
          </a:lstStyle>
          <a:p>
            <a:r>
              <a:rPr lang="en-IN" dirty="0"/>
              <a:t>FUTURE RESEARCH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330327-EF77-0DD5-2F07-33C41254CC6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alphaModFix amt="85000"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25" y="8078984"/>
            <a:ext cx="601257" cy="6012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BAA401-251D-9623-5346-79DCACD11A5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73" y="5040883"/>
            <a:ext cx="538609" cy="5386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3A7155-B468-969E-3A50-B39851974E78}"/>
              </a:ext>
            </a:extLst>
          </p:cNvPr>
          <p:cNvSpPr txBox="1"/>
          <p:nvPr/>
        </p:nvSpPr>
        <p:spPr>
          <a:xfrm>
            <a:off x="1773036" y="7122536"/>
            <a:ext cx="13063642" cy="646331"/>
          </a:xfrm>
          <a:prstGeom prst="rect">
            <a:avLst/>
          </a:prstGeom>
          <a:solidFill>
            <a:srgbClr val="FDD8C9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F2B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Model Generalization: </a:t>
            </a:r>
            <a:r>
              <a:rPr lang="en-US" b="0" dirty="0"/>
              <a:t>Diabetes prediction models' limited training data can lead to overfitting, impairing their ability to generalize to new data and accurately capture disease patterns</a:t>
            </a:r>
            <a:r>
              <a:rPr lang="en-US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371A3D-8E95-7BC1-3666-C5B748874886}"/>
              </a:ext>
            </a:extLst>
          </p:cNvPr>
          <p:cNvSpPr txBox="1"/>
          <p:nvPr/>
        </p:nvSpPr>
        <p:spPr>
          <a:xfrm>
            <a:off x="1773036" y="2977803"/>
            <a:ext cx="14981344" cy="369332"/>
          </a:xfrm>
          <a:prstGeom prst="rect">
            <a:avLst/>
          </a:prstGeom>
          <a:solidFill>
            <a:srgbClr val="FDD8C9"/>
          </a:solidFill>
          <a:effectLst>
            <a:softEdge rad="12700"/>
          </a:effectLst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3F2B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SMOTE consistently boosted accuracy across all models, with RandomForestClassifier showing the most significant improvement from 75.35% to 84%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02E72C-2D7E-F290-4D7D-ECCC04D5A913}"/>
              </a:ext>
            </a:extLst>
          </p:cNvPr>
          <p:cNvSpPr txBox="1"/>
          <p:nvPr/>
        </p:nvSpPr>
        <p:spPr>
          <a:xfrm>
            <a:off x="1773037" y="4107892"/>
            <a:ext cx="14981343" cy="646331"/>
          </a:xfrm>
          <a:prstGeom prst="rect">
            <a:avLst/>
          </a:prstGeom>
          <a:solidFill>
            <a:srgbClr val="FDD8C9"/>
          </a:solidFill>
          <a:effectLst>
            <a:softEdge rad="12700"/>
          </a:effec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3F2B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The accuracies of all algorithms were above 80% with the lowest accuracy of 80% given by KNN Classification and the highest accuracy given RandomForestClassifier as previously mentioned.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04150F-6218-38C7-C21E-38910EAEFC19}"/>
              </a:ext>
            </a:extLst>
          </p:cNvPr>
          <p:cNvSpPr txBox="1"/>
          <p:nvPr/>
        </p:nvSpPr>
        <p:spPr>
          <a:xfrm>
            <a:off x="1773036" y="3418652"/>
            <a:ext cx="14981344" cy="646331"/>
          </a:xfrm>
          <a:prstGeom prst="rect">
            <a:avLst/>
          </a:prstGeom>
          <a:solidFill>
            <a:srgbClr val="FDD8C9"/>
          </a:solidFill>
          <a:effectLst>
            <a:softEdge rad="12700"/>
          </a:effec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3F2B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Before SMOTE, class imbalance affected model accuracy, but after applying SMOTE, the class distribution became more balanced, resulting in more accurate predictions across all classifiers.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DD38EF-4EEB-9670-EBCE-4163F9B3B062}"/>
              </a:ext>
            </a:extLst>
          </p:cNvPr>
          <p:cNvSpPr txBox="1"/>
          <p:nvPr/>
        </p:nvSpPr>
        <p:spPr>
          <a:xfrm>
            <a:off x="1811128" y="5694128"/>
            <a:ext cx="13044596" cy="646331"/>
          </a:xfrm>
          <a:prstGeom prst="rect">
            <a:avLst/>
          </a:prstGeom>
          <a:solidFill>
            <a:srgbClr val="FDD8C9"/>
          </a:solidFill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F2B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Patient Heterogeneity: </a:t>
            </a:r>
            <a:r>
              <a:rPr lang="en-US" dirty="0">
                <a:solidFill>
                  <a:srgbClr val="3F2B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rPr>
              <a:t>Diabetes complexity varies among patients, hampering model generalization and reducing accuracy in broader healthcare contexts. Adaptable approaches are crucial to accommodate population diversity for reliable predictions.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053198-C386-E3A7-265A-EE1CF7A05218}"/>
              </a:ext>
            </a:extLst>
          </p:cNvPr>
          <p:cNvSpPr txBox="1"/>
          <p:nvPr/>
        </p:nvSpPr>
        <p:spPr>
          <a:xfrm>
            <a:off x="1792082" y="6406227"/>
            <a:ext cx="13044596" cy="646331"/>
          </a:xfrm>
          <a:prstGeom prst="rect">
            <a:avLst/>
          </a:prstGeom>
          <a:solidFill>
            <a:srgbClr val="FDD8C9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F2B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Temporal Dynamics: </a:t>
            </a:r>
            <a:r>
              <a:rPr lang="en-US" b="0" dirty="0"/>
              <a:t>Diabetes progression and risk factors evolve over time, necessitating dynamic modeling to capture temporal patterns effectively. Static models may overlook these changes, limiting their predictive performance in real-world scenarios.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429D9C-190F-EEDE-1075-CA254AC64CD3}"/>
              </a:ext>
            </a:extLst>
          </p:cNvPr>
          <p:cNvSpPr txBox="1"/>
          <p:nvPr/>
        </p:nvSpPr>
        <p:spPr>
          <a:xfrm>
            <a:off x="1792082" y="8809281"/>
            <a:ext cx="12228718" cy="1200329"/>
          </a:xfrm>
          <a:prstGeom prst="rect">
            <a:avLst/>
          </a:prstGeom>
          <a:solidFill>
            <a:srgbClr val="FDD8C9"/>
          </a:solidFill>
          <a:effectLst>
            <a:softEdge rad="12700"/>
          </a:effec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3F2B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Future studies in diabetes prediction could delve into </a:t>
            </a:r>
            <a:r>
              <a:rPr lang="en-US" b="1" dirty="0"/>
              <a:t>integrating multi-omics data</a:t>
            </a:r>
            <a:r>
              <a:rPr lang="en-US" dirty="0"/>
              <a:t>, encompassing genomics, metabolomics, and proteomics, to refine predictive accuracy. This approach offers a comprehensive understanding of the </a:t>
            </a:r>
            <a:r>
              <a:rPr lang="en-US" b="1" dirty="0"/>
              <a:t>disease's molecular intricacies </a:t>
            </a:r>
            <a:r>
              <a:rPr lang="en-US" dirty="0"/>
              <a:t>and individual variations, potentially paving the way for more precise diagnostic and therapeutic strategies</a:t>
            </a:r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C9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12735">
            <a:off x="8331452" y="-10675299"/>
            <a:ext cx="13483298" cy="14598059"/>
          </a:xfrm>
          <a:custGeom>
            <a:avLst/>
            <a:gdLst/>
            <a:ahLst/>
            <a:cxnLst/>
            <a:rect l="l" t="t" r="r" b="b"/>
            <a:pathLst>
              <a:path w="13483298" h="14598059">
                <a:moveTo>
                  <a:pt x="0" y="0"/>
                </a:moveTo>
                <a:lnTo>
                  <a:pt x="13483299" y="0"/>
                </a:lnTo>
                <a:lnTo>
                  <a:pt x="13483299" y="14598059"/>
                </a:lnTo>
                <a:lnTo>
                  <a:pt x="0" y="1459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987F16-5DAC-C815-1E37-2DC4CE672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0178" y="2227389"/>
            <a:ext cx="3651821" cy="80596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6EF830C-6FFA-DE98-B11D-76D23DA4689B}"/>
              </a:ext>
            </a:extLst>
          </p:cNvPr>
          <p:cNvSpPr txBox="1"/>
          <p:nvPr/>
        </p:nvSpPr>
        <p:spPr>
          <a:xfrm>
            <a:off x="838200" y="342900"/>
            <a:ext cx="6858002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ln>
                  <a:solidFill>
                    <a:srgbClr val="603813"/>
                  </a:solidFill>
                </a:ln>
                <a:solidFill>
                  <a:srgbClr val="FDE0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  <a:ea typeface="+mj-ea"/>
                <a:cs typeface="+mj-cs"/>
              </a:rPr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134A2-202E-F8CF-C9F8-84CFA4DD032C}"/>
              </a:ext>
            </a:extLst>
          </p:cNvPr>
          <p:cNvSpPr txBox="1"/>
          <p:nvPr/>
        </p:nvSpPr>
        <p:spPr>
          <a:xfrm>
            <a:off x="1371600" y="1824520"/>
            <a:ext cx="126492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300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Bold" charset="0"/>
              </a:rPr>
              <a:t>Aishwarya Mujumdar, V Vaidehi, Diabetes Prediction using Machine Learning Algorithms,</a:t>
            </a:r>
          </a:p>
          <a:p>
            <a:r>
              <a:rPr lang="en-IN" sz="2300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Bold" charset="0"/>
              </a:rPr>
              <a:t>Procedia Computer Science, Volume 165, 2019,  Pages 292-299,</a:t>
            </a:r>
          </a:p>
          <a:p>
            <a:r>
              <a:rPr lang="en-IN" sz="2300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Bold" charset="0"/>
              </a:rPr>
              <a:t>ISSN 1877-0509,</a:t>
            </a:r>
          </a:p>
          <a:p>
            <a:r>
              <a:rPr lang="en-IN" sz="2300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Bold" charset="0"/>
              </a:rPr>
              <a:t>https://doi.org/10.1016/j.procs.2020.01.047.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D21B9D-F7B7-6C02-C4F9-405C6932844A}"/>
              </a:ext>
            </a:extLst>
          </p:cNvPr>
          <p:cNvSpPr txBox="1"/>
          <p:nvPr/>
        </p:nvSpPr>
        <p:spPr>
          <a:xfrm>
            <a:off x="861132" y="1826912"/>
            <a:ext cx="3429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dirty="0">
                <a:solidFill>
                  <a:srgbClr val="603813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</a:t>
            </a:r>
            <a:endParaRPr lang="en-IN" sz="2200" dirty="0">
              <a:solidFill>
                <a:srgbClr val="603813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5C0D0E-C725-4AFE-02E8-1DE4CD7A8F83}"/>
              </a:ext>
            </a:extLst>
          </p:cNvPr>
          <p:cNvGrpSpPr/>
          <p:nvPr/>
        </p:nvGrpSpPr>
        <p:grpSpPr>
          <a:xfrm>
            <a:off x="861132" y="5112180"/>
            <a:ext cx="7292268" cy="830997"/>
            <a:chOff x="861132" y="3583138"/>
            <a:chExt cx="7292268" cy="8309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A4DE8A-1EEA-6709-3943-F2DE80649A45}"/>
                </a:ext>
              </a:extLst>
            </p:cNvPr>
            <p:cNvSpPr txBox="1"/>
            <p:nvPr/>
          </p:nvSpPr>
          <p:spPr>
            <a:xfrm>
              <a:off x="861132" y="3583138"/>
              <a:ext cx="34291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200" b="1">
                  <a:solidFill>
                    <a:srgbClr val="60381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IN" dirty="0">
                  <a:sym typeface="Wingdings" panose="05000000000000000000" pitchFamily="2" charset="2"/>
                </a:rPr>
                <a:t></a:t>
              </a:r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A77B3D-380C-BAF3-38A6-9D39610303A3}"/>
                </a:ext>
              </a:extLst>
            </p:cNvPr>
            <p:cNvSpPr txBox="1"/>
            <p:nvPr/>
          </p:nvSpPr>
          <p:spPr>
            <a:xfrm>
              <a:off x="1371600" y="3613916"/>
              <a:ext cx="6781800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300" b="1" dirty="0">
                  <a:solidFill>
                    <a:srgbClr val="42210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unito Bold" charset="0"/>
                </a:rPr>
                <a:t>Conflicts of Interest</a:t>
              </a:r>
            </a:p>
            <a:p>
              <a:r>
                <a:rPr lang="en-US" sz="2300" dirty="0">
                  <a:solidFill>
                    <a:srgbClr val="42210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unito" pitchFamily="2" charset="0"/>
                </a:rPr>
                <a:t>The authors declare no conflict of interest</a:t>
              </a:r>
              <a:r>
                <a:rPr lang="en-US" sz="2300" dirty="0">
                  <a:solidFill>
                    <a:srgbClr val="42210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unito Bold" charset="0"/>
                </a:rPr>
                <a:t>.</a:t>
              </a:r>
              <a:endParaRPr lang="en-IN" sz="2300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Bold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5326AF-6019-EE87-15B1-967068D68026}"/>
              </a:ext>
            </a:extLst>
          </p:cNvPr>
          <p:cNvGrpSpPr/>
          <p:nvPr/>
        </p:nvGrpSpPr>
        <p:grpSpPr>
          <a:xfrm>
            <a:off x="838200" y="6349766"/>
            <a:ext cx="9943516" cy="2136531"/>
            <a:chOff x="838200" y="6349766"/>
            <a:chExt cx="9943516" cy="21365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6161CE-836F-3A68-5CEB-DB2531A36029}"/>
                </a:ext>
              </a:extLst>
            </p:cNvPr>
            <p:cNvSpPr txBox="1"/>
            <p:nvPr/>
          </p:nvSpPr>
          <p:spPr>
            <a:xfrm>
              <a:off x="1348668" y="6349766"/>
              <a:ext cx="9433048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300" b="1" dirty="0">
                  <a:solidFill>
                    <a:srgbClr val="42210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unito Bold" charset="0"/>
                </a:rPr>
                <a:t>Software Involved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B268FE-BAE4-89E4-EBEC-1ACF0E957091}"/>
                </a:ext>
              </a:extLst>
            </p:cNvPr>
            <p:cNvSpPr txBox="1"/>
            <p:nvPr/>
          </p:nvSpPr>
          <p:spPr>
            <a:xfrm>
              <a:off x="838200" y="6362762"/>
              <a:ext cx="34291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200" b="1">
                  <a:solidFill>
                    <a:srgbClr val="60381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IN" dirty="0">
                  <a:sym typeface="Wingdings" panose="05000000000000000000" pitchFamily="2" charset="2"/>
                </a:rPr>
                <a:t></a:t>
              </a:r>
              <a:endParaRPr lang="en-IN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3302B6-D7FB-057F-C3AE-0FC696F7C676}"/>
                </a:ext>
              </a:extLst>
            </p:cNvPr>
            <p:cNvSpPr txBox="1"/>
            <p:nvPr/>
          </p:nvSpPr>
          <p:spPr>
            <a:xfrm>
              <a:off x="1600453" y="6817330"/>
              <a:ext cx="3939215" cy="4448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300" dirty="0">
                  <a:solidFill>
                    <a:srgbClr val="42210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unito" pitchFamily="2" charset="0"/>
                </a:rPr>
                <a:t>Google Colab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E7C05A-3F9E-F0FF-B8DA-1BF3FB84A6C6}"/>
                </a:ext>
              </a:extLst>
            </p:cNvPr>
            <p:cNvSpPr txBox="1"/>
            <p:nvPr/>
          </p:nvSpPr>
          <p:spPr>
            <a:xfrm>
              <a:off x="1600453" y="7633432"/>
              <a:ext cx="2903033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300" dirty="0">
                  <a:solidFill>
                    <a:srgbClr val="42210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unito" pitchFamily="2" charset="0"/>
                </a:rPr>
                <a:t>Jupiter Notebook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ECE440-310D-7752-BEDA-795DEC2680FB}"/>
                </a:ext>
              </a:extLst>
            </p:cNvPr>
            <p:cNvSpPr txBox="1"/>
            <p:nvPr/>
          </p:nvSpPr>
          <p:spPr>
            <a:xfrm>
              <a:off x="1581715" y="8041483"/>
              <a:ext cx="4419600" cy="4448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300" dirty="0">
                  <a:solidFill>
                    <a:srgbClr val="42210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unito" pitchFamily="2" charset="0"/>
                </a:rPr>
                <a:t>Microsoft PowerPoint 2021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50EEF4-5C99-03B9-8FAB-018E54639E84}"/>
                </a:ext>
              </a:extLst>
            </p:cNvPr>
            <p:cNvSpPr txBox="1"/>
            <p:nvPr/>
          </p:nvSpPr>
          <p:spPr>
            <a:xfrm>
              <a:off x="1581715" y="7225381"/>
              <a:ext cx="4110353" cy="4448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300" dirty="0">
                  <a:solidFill>
                    <a:srgbClr val="42210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unito" pitchFamily="2" charset="0"/>
                </a:rPr>
                <a:t>Microsoft Excel 2021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68C0B64-A786-B066-69EF-A5CBEC74BE36}"/>
              </a:ext>
            </a:extLst>
          </p:cNvPr>
          <p:cNvSpPr txBox="1"/>
          <p:nvPr/>
        </p:nvSpPr>
        <p:spPr>
          <a:xfrm>
            <a:off x="861132" y="3545035"/>
            <a:ext cx="3429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200" b="1">
                <a:solidFill>
                  <a:srgbClr val="60381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IN" dirty="0">
                <a:sym typeface="Wingdings" panose="05000000000000000000" pitchFamily="2" charset="2"/>
              </a:rPr>
              <a:t>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620702-5FC6-3809-78B4-1DA320DBF5D8}"/>
              </a:ext>
            </a:extLst>
          </p:cNvPr>
          <p:cNvSpPr txBox="1"/>
          <p:nvPr/>
        </p:nvSpPr>
        <p:spPr>
          <a:xfrm>
            <a:off x="1371600" y="3518912"/>
            <a:ext cx="1250179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Bold" charset="0"/>
              </a:rPr>
              <a:t>Smith, J.W., Everhart, J.E., Dickson, W.C., Knowler, W.C., &amp; Johannes, R.S. (1988). In Proceedings of the Symposium on Computer Applications and Medical Care (pp. 261--265). IEEE Computer Society Press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79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063EBDB-6745-EDA5-6B09-FB23A0E519E2}"/>
              </a:ext>
            </a:extLst>
          </p:cNvPr>
          <p:cNvSpPr txBox="1"/>
          <p:nvPr/>
        </p:nvSpPr>
        <p:spPr>
          <a:xfrm>
            <a:off x="747400" y="9045559"/>
            <a:ext cx="7620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CEDE9">
                    <a:alpha val="60000"/>
                  </a:srgbClr>
                </a:solidFill>
                <a:latin typeface="Nunito Bold Bold"/>
              </a:rPr>
              <a:t>Diabetes </a:t>
            </a:r>
            <a:r>
              <a:rPr lang="en-US" sz="2400" dirty="0">
                <a:solidFill>
                  <a:srgbClr val="FFC9B3">
                    <a:alpha val="60000"/>
                  </a:srgbClr>
                </a:solidFill>
                <a:latin typeface="Nunito Bold Bold"/>
              </a:rPr>
              <a:t>is</a:t>
            </a:r>
            <a:r>
              <a:rPr lang="en-US" sz="2400" dirty="0">
                <a:solidFill>
                  <a:srgbClr val="FCEDE9">
                    <a:alpha val="60000"/>
                  </a:srgbClr>
                </a:solidFill>
                <a:latin typeface="Nunito Bold Bold"/>
              </a:rPr>
              <a:t> </a:t>
            </a:r>
            <a:r>
              <a:rPr lang="en-US" sz="2400" dirty="0">
                <a:solidFill>
                  <a:srgbClr val="FFC9B3">
                    <a:alpha val="60000"/>
                  </a:srgbClr>
                </a:solidFill>
                <a:latin typeface="Nunito Bold Bold"/>
              </a:rPr>
              <a:t>not</a:t>
            </a:r>
            <a:r>
              <a:rPr lang="en-US" sz="2400" dirty="0">
                <a:solidFill>
                  <a:srgbClr val="FCEDE9">
                    <a:alpha val="60000"/>
                  </a:srgbClr>
                </a:solidFill>
                <a:latin typeface="Nunito Bold Bold"/>
              </a:rPr>
              <a:t> </a:t>
            </a:r>
            <a:r>
              <a:rPr lang="en-US" sz="2400" dirty="0">
                <a:solidFill>
                  <a:srgbClr val="FFC9B3">
                    <a:alpha val="60000"/>
                  </a:srgbClr>
                </a:solidFill>
                <a:latin typeface="Nunito Bold Bold"/>
              </a:rPr>
              <a:t>a</a:t>
            </a:r>
            <a:r>
              <a:rPr lang="en-US" sz="2400" dirty="0">
                <a:solidFill>
                  <a:srgbClr val="FCEDE9">
                    <a:alpha val="60000"/>
                  </a:srgbClr>
                </a:solidFill>
                <a:latin typeface="Nunito Bold Bold"/>
              </a:rPr>
              <a:t> burden, </a:t>
            </a:r>
            <a:r>
              <a:rPr lang="en-US" sz="2400" dirty="0">
                <a:solidFill>
                  <a:srgbClr val="FFC9B3">
                    <a:alpha val="60000"/>
                  </a:srgbClr>
                </a:solidFill>
                <a:latin typeface="Nunito Bold Bold"/>
              </a:rPr>
              <a:t>but</a:t>
            </a:r>
            <a:r>
              <a:rPr lang="en-US" sz="2400" dirty="0">
                <a:solidFill>
                  <a:srgbClr val="FCEDE9">
                    <a:alpha val="60000"/>
                  </a:srgbClr>
                </a:solidFill>
                <a:latin typeface="Nunito Bold Bold"/>
              </a:rPr>
              <a:t> </a:t>
            </a:r>
            <a:r>
              <a:rPr lang="en-US" sz="2400" dirty="0">
                <a:solidFill>
                  <a:srgbClr val="FFC9B3">
                    <a:alpha val="60000"/>
                  </a:srgbClr>
                </a:solidFill>
                <a:latin typeface="Nunito Bold Bold"/>
              </a:rPr>
              <a:t>a</a:t>
            </a:r>
            <a:r>
              <a:rPr lang="en-US" sz="2400" dirty="0">
                <a:solidFill>
                  <a:srgbClr val="FCEDE9">
                    <a:alpha val="60000"/>
                  </a:srgbClr>
                </a:solidFill>
                <a:latin typeface="Nunito Bold Bold"/>
              </a:rPr>
              <a:t> lesson </a:t>
            </a:r>
            <a:r>
              <a:rPr lang="en-US" sz="2400" dirty="0">
                <a:solidFill>
                  <a:srgbClr val="FFC9B3">
                    <a:alpha val="60000"/>
                  </a:srgbClr>
                </a:solidFill>
                <a:latin typeface="Nunito Bold Bold"/>
              </a:rPr>
              <a:t>in</a:t>
            </a:r>
            <a:r>
              <a:rPr lang="en-US" sz="2400" dirty="0">
                <a:solidFill>
                  <a:srgbClr val="FCEDE9">
                    <a:alpha val="60000"/>
                  </a:srgbClr>
                </a:solidFill>
                <a:latin typeface="Nunito Bold Bold"/>
              </a:rPr>
              <a:t> perseverance </a:t>
            </a:r>
            <a:r>
              <a:rPr lang="en-US" sz="2400" dirty="0">
                <a:solidFill>
                  <a:srgbClr val="FFC9B3">
                    <a:alpha val="60000"/>
                  </a:srgbClr>
                </a:solidFill>
                <a:latin typeface="Nunito Bold Bold"/>
              </a:rPr>
              <a:t>and</a:t>
            </a:r>
            <a:r>
              <a:rPr lang="en-US" sz="2400" dirty="0">
                <a:solidFill>
                  <a:srgbClr val="FCEDE9">
                    <a:alpha val="60000"/>
                  </a:srgbClr>
                </a:solidFill>
                <a:latin typeface="Nunito Bold Bold"/>
              </a:rPr>
              <a:t> self-care.</a:t>
            </a:r>
            <a:endParaRPr lang="en-IN" sz="2400" dirty="0">
              <a:solidFill>
                <a:srgbClr val="FCEDE9">
                  <a:alpha val="60000"/>
                </a:srgbClr>
              </a:solidFill>
              <a:latin typeface="Nunito Bold Bold"/>
            </a:endParaRPr>
          </a:p>
        </p:txBody>
      </p:sp>
      <p:sp>
        <p:nvSpPr>
          <p:cNvPr id="11" name="Freeform 11"/>
          <p:cNvSpPr/>
          <p:nvPr/>
        </p:nvSpPr>
        <p:spPr>
          <a:xfrm rot="6737149" flipH="1" flipV="1">
            <a:off x="-7476913" y="-9145504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585351">
            <a:off x="-3415423" y="-5153869"/>
            <a:ext cx="8238809" cy="8919970"/>
          </a:xfrm>
          <a:custGeom>
            <a:avLst/>
            <a:gdLst/>
            <a:ahLst/>
            <a:cxnLst/>
            <a:rect l="l" t="t" r="r" b="b"/>
            <a:pathLst>
              <a:path w="8238809" h="8919970">
                <a:moveTo>
                  <a:pt x="0" y="0"/>
                </a:moveTo>
                <a:lnTo>
                  <a:pt x="8238808" y="0"/>
                </a:lnTo>
                <a:lnTo>
                  <a:pt x="8238808" y="8919970"/>
                </a:lnTo>
                <a:lnTo>
                  <a:pt x="0" y="8919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649DF44-5BC5-AB0D-6CC2-380640B7BB10}"/>
              </a:ext>
            </a:extLst>
          </p:cNvPr>
          <p:cNvGrpSpPr/>
          <p:nvPr/>
        </p:nvGrpSpPr>
        <p:grpSpPr>
          <a:xfrm rot="21065730">
            <a:off x="12204458" y="4256138"/>
            <a:ext cx="13339931" cy="15744553"/>
            <a:chOff x="11618034" y="4742182"/>
            <a:chExt cx="13339931" cy="15744553"/>
          </a:xfrm>
        </p:grpSpPr>
        <p:sp>
          <p:nvSpPr>
            <p:cNvPr id="13" name="Freeform 13"/>
            <p:cNvSpPr/>
            <p:nvPr/>
          </p:nvSpPr>
          <p:spPr>
            <a:xfrm rot="6590698">
              <a:off x="10415723" y="5944493"/>
              <a:ext cx="15744553" cy="13339931"/>
            </a:xfrm>
            <a:custGeom>
              <a:avLst/>
              <a:gdLst/>
              <a:ahLst/>
              <a:cxnLst/>
              <a:rect l="l" t="t" r="r" b="b"/>
              <a:pathLst>
                <a:path w="15744553" h="13339931">
                  <a:moveTo>
                    <a:pt x="0" y="0"/>
                  </a:moveTo>
                  <a:lnTo>
                    <a:pt x="15744554" y="0"/>
                  </a:lnTo>
                  <a:lnTo>
                    <a:pt x="15744554" y="13339931"/>
                  </a:lnTo>
                  <a:lnTo>
                    <a:pt x="0" y="13339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6793149">
              <a:off x="13648912" y="6418903"/>
              <a:ext cx="7527211" cy="8149539"/>
            </a:xfrm>
            <a:custGeom>
              <a:avLst/>
              <a:gdLst/>
              <a:ahLst/>
              <a:cxnLst/>
              <a:rect l="l" t="t" r="r" b="b"/>
              <a:pathLst>
                <a:path w="7527211" h="8149539">
                  <a:moveTo>
                    <a:pt x="0" y="0"/>
                  </a:moveTo>
                  <a:lnTo>
                    <a:pt x="7527211" y="0"/>
                  </a:lnTo>
                  <a:lnTo>
                    <a:pt x="7527211" y="8149540"/>
                  </a:lnTo>
                  <a:lnTo>
                    <a:pt x="0" y="8149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E0E0D02-39C7-EBB2-FEC7-7B71C95DFA3A}"/>
              </a:ext>
            </a:extLst>
          </p:cNvPr>
          <p:cNvGrpSpPr/>
          <p:nvPr/>
        </p:nvGrpSpPr>
        <p:grpSpPr>
          <a:xfrm>
            <a:off x="2388641" y="3925515"/>
            <a:ext cx="9879479" cy="1743399"/>
            <a:chOff x="2742467" y="3640827"/>
            <a:chExt cx="9879479" cy="1743399"/>
          </a:xfrm>
        </p:grpSpPr>
        <p:sp>
          <p:nvSpPr>
            <p:cNvPr id="2" name="TextBox 2"/>
            <p:cNvSpPr txBox="1"/>
            <p:nvPr/>
          </p:nvSpPr>
          <p:spPr>
            <a:xfrm>
              <a:off x="2742467" y="3640827"/>
              <a:ext cx="9726346" cy="16158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750"/>
                </a:lnSpc>
              </a:pPr>
              <a:r>
                <a:rPr lang="en-US" sz="20000" dirty="0">
                  <a:solidFill>
                    <a:srgbClr val="FFC9B3"/>
                  </a:solidFill>
                  <a:latin typeface="Nunito Bold Bold"/>
                </a:rPr>
                <a:t>THANK</a:t>
              </a:r>
            </a:p>
          </p:txBody>
        </p:sp>
        <p:sp>
          <p:nvSpPr>
            <p:cNvPr id="16" name="TextBox 2">
              <a:extLst>
                <a:ext uri="{FF2B5EF4-FFF2-40B4-BE49-F238E27FC236}">
                  <a16:creationId xmlns:a16="http://schemas.microsoft.com/office/drawing/2014/main" id="{FE09F6DD-9B90-A398-E3E2-31AF6314BE7C}"/>
                </a:ext>
              </a:extLst>
            </p:cNvPr>
            <p:cNvSpPr txBox="1"/>
            <p:nvPr/>
          </p:nvSpPr>
          <p:spPr>
            <a:xfrm>
              <a:off x="2895600" y="3768399"/>
              <a:ext cx="9726346" cy="16158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750"/>
                </a:lnSpc>
              </a:pPr>
              <a:r>
                <a:rPr lang="en-US" sz="20000" dirty="0">
                  <a:solidFill>
                    <a:srgbClr val="FCEDE9"/>
                  </a:solidFill>
                  <a:latin typeface="Nunito Bold Bold"/>
                </a:rPr>
                <a:t>THANK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0B616DA-CCCB-118D-DFC4-BE718E0A3097}"/>
              </a:ext>
            </a:extLst>
          </p:cNvPr>
          <p:cNvGrpSpPr/>
          <p:nvPr/>
        </p:nvGrpSpPr>
        <p:grpSpPr>
          <a:xfrm>
            <a:off x="8367400" y="6549323"/>
            <a:ext cx="8260281" cy="1768227"/>
            <a:chOff x="7977650" y="5954391"/>
            <a:chExt cx="8260281" cy="1768227"/>
          </a:xfrm>
        </p:grpSpPr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F6316573-1373-77A8-B567-26D2DA0267CB}"/>
                </a:ext>
              </a:extLst>
            </p:cNvPr>
            <p:cNvSpPr txBox="1"/>
            <p:nvPr/>
          </p:nvSpPr>
          <p:spPr>
            <a:xfrm>
              <a:off x="7977650" y="5954391"/>
              <a:ext cx="8107881" cy="16158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750"/>
                </a:lnSpc>
              </a:pPr>
              <a:r>
                <a:rPr lang="en-US" sz="20000" dirty="0">
                  <a:solidFill>
                    <a:srgbClr val="FFC9B3"/>
                  </a:solidFill>
                  <a:latin typeface="Nunito Bold Bold"/>
                </a:rPr>
                <a:t>YOU </a:t>
              </a:r>
            </a:p>
          </p:txBody>
        </p:sp>
        <p:sp>
          <p:nvSpPr>
            <p:cNvPr id="17" name="TextBox 2">
              <a:extLst>
                <a:ext uri="{FF2B5EF4-FFF2-40B4-BE49-F238E27FC236}">
                  <a16:creationId xmlns:a16="http://schemas.microsoft.com/office/drawing/2014/main" id="{2719395B-D057-71C9-70AC-DD66AB2355F2}"/>
                </a:ext>
              </a:extLst>
            </p:cNvPr>
            <p:cNvSpPr txBox="1"/>
            <p:nvPr/>
          </p:nvSpPr>
          <p:spPr>
            <a:xfrm>
              <a:off x="8130050" y="6106791"/>
              <a:ext cx="8107881" cy="161582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750"/>
                </a:lnSpc>
              </a:pPr>
              <a:r>
                <a:rPr lang="en-US" sz="20000" dirty="0">
                  <a:solidFill>
                    <a:srgbClr val="FCEDE9"/>
                  </a:solidFill>
                  <a:latin typeface="Nunito Bold Bold"/>
                </a:rPr>
                <a:t>YOU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F5D10B0-4BB4-47B3-A828-26D819C31B19}"/>
              </a:ext>
            </a:extLst>
          </p:cNvPr>
          <p:cNvGrpSpPr/>
          <p:nvPr/>
        </p:nvGrpSpPr>
        <p:grpSpPr>
          <a:xfrm rot="20814640">
            <a:off x="16626828" y="3603345"/>
            <a:ext cx="1680484" cy="2158276"/>
            <a:chOff x="16116505" y="2945385"/>
            <a:chExt cx="1680484" cy="215827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B1AB085-EB91-8199-C61B-56FC35AB1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35000"/>
            </a:blip>
            <a:stretch>
              <a:fillRect/>
            </a:stretch>
          </p:blipFill>
          <p:spPr>
            <a:xfrm rot="552992">
              <a:off x="16585799" y="2945385"/>
              <a:ext cx="1211190" cy="206920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42DE76C-F585-84C9-6701-76B1B323C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FFD9CC">
                  <a:tint val="45000"/>
                  <a:satMod val="400000"/>
                </a:srgbClr>
              </a:duotone>
              <a:alphaModFix/>
            </a:blip>
            <a:stretch>
              <a:fillRect/>
            </a:stretch>
          </p:blipFill>
          <p:spPr>
            <a:xfrm rot="20418073">
              <a:off x="16116505" y="3034452"/>
              <a:ext cx="1211190" cy="206920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8A449E-0E2F-F4EC-8832-EA193AC1623F}"/>
              </a:ext>
            </a:extLst>
          </p:cNvPr>
          <p:cNvGrpSpPr/>
          <p:nvPr/>
        </p:nvGrpSpPr>
        <p:grpSpPr>
          <a:xfrm>
            <a:off x="11970435" y="8399153"/>
            <a:ext cx="3144290" cy="2788045"/>
            <a:chOff x="3407566" y="7494613"/>
            <a:chExt cx="3144290" cy="278804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F42936E-706B-49A8-EA8C-F1CCE3439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514520">
              <a:off x="3407566" y="7494613"/>
              <a:ext cx="2737341" cy="26337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8150A93-D92A-3A3A-CAF6-1C3F4B57F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FFD9CC">
                  <a:tint val="45000"/>
                  <a:satMod val="400000"/>
                </a:srgb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14515" y="7648958"/>
              <a:ext cx="2737341" cy="26337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D11A723-BA6D-0AF5-6065-1E3958161B70}"/>
              </a:ext>
            </a:extLst>
          </p:cNvPr>
          <p:cNvSpPr txBox="1"/>
          <p:nvPr/>
        </p:nvSpPr>
        <p:spPr>
          <a:xfrm>
            <a:off x="747400" y="9034115"/>
            <a:ext cx="7620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C9B3"/>
                </a:solidFill>
                <a:latin typeface="Nunito Bold Bold"/>
              </a:rPr>
              <a:t>Diabetes</a:t>
            </a:r>
            <a:r>
              <a:rPr lang="en-US" sz="2400" dirty="0">
                <a:solidFill>
                  <a:srgbClr val="FCEDE9"/>
                </a:solidFill>
                <a:latin typeface="Nunito Bold Bold"/>
              </a:rPr>
              <a:t> is not a </a:t>
            </a:r>
            <a:r>
              <a:rPr lang="en-US" sz="2400" dirty="0">
                <a:solidFill>
                  <a:srgbClr val="FFC9B3"/>
                </a:solidFill>
                <a:latin typeface="Nunito Bold Bold"/>
              </a:rPr>
              <a:t>burden</a:t>
            </a:r>
            <a:r>
              <a:rPr lang="en-US" sz="2400" dirty="0">
                <a:solidFill>
                  <a:srgbClr val="FCEDE9"/>
                </a:solidFill>
                <a:latin typeface="Nunito Bold Bold"/>
              </a:rPr>
              <a:t>, but a </a:t>
            </a:r>
            <a:r>
              <a:rPr lang="en-US" sz="2400" dirty="0">
                <a:solidFill>
                  <a:srgbClr val="FFC9B3"/>
                </a:solidFill>
                <a:latin typeface="Nunito Bold Bold"/>
              </a:rPr>
              <a:t>lesson</a:t>
            </a:r>
            <a:r>
              <a:rPr lang="en-US" sz="2400" dirty="0">
                <a:solidFill>
                  <a:srgbClr val="FCEDE9"/>
                </a:solidFill>
                <a:latin typeface="Nunito Bold Bold"/>
              </a:rPr>
              <a:t> in </a:t>
            </a:r>
            <a:r>
              <a:rPr lang="en-US" sz="2400" dirty="0">
                <a:solidFill>
                  <a:srgbClr val="FFC9B3"/>
                </a:solidFill>
                <a:latin typeface="Nunito Bold Bold"/>
              </a:rPr>
              <a:t>perseverance</a:t>
            </a:r>
            <a:r>
              <a:rPr lang="en-US" sz="2400" dirty="0">
                <a:solidFill>
                  <a:srgbClr val="FCEDE9"/>
                </a:solidFill>
                <a:latin typeface="Nunito Bold Bold"/>
              </a:rPr>
              <a:t> and </a:t>
            </a:r>
            <a:r>
              <a:rPr lang="en-US" sz="2400" dirty="0">
                <a:solidFill>
                  <a:srgbClr val="FFC9B3"/>
                </a:solidFill>
                <a:latin typeface="Nunito Bold Bold"/>
              </a:rPr>
              <a:t>self-care</a:t>
            </a:r>
            <a:r>
              <a:rPr lang="en-US" sz="2400" dirty="0">
                <a:solidFill>
                  <a:srgbClr val="FCEDE9"/>
                </a:solidFill>
                <a:latin typeface="Nunito Bold Bold"/>
              </a:rPr>
              <a:t>.</a:t>
            </a:r>
            <a:endParaRPr lang="en-IN" sz="2400" dirty="0">
              <a:solidFill>
                <a:srgbClr val="FCEDE9"/>
              </a:solidFill>
              <a:latin typeface="Nunito Bold Bold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932850B-F8AF-7A5B-B4E6-E5E6E2F6EEAE}"/>
              </a:ext>
            </a:extLst>
          </p:cNvPr>
          <p:cNvGrpSpPr/>
          <p:nvPr/>
        </p:nvGrpSpPr>
        <p:grpSpPr>
          <a:xfrm rot="21328823" flipH="1">
            <a:off x="-559634" y="9281806"/>
            <a:ext cx="2377849" cy="1797691"/>
            <a:chOff x="7765229" y="295331"/>
            <a:chExt cx="2377849" cy="179769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DF293C1-1D57-EBEC-8BA9-D03C7556F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astelsSmooth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89340">
              <a:off x="7923942" y="295331"/>
              <a:ext cx="2219136" cy="165215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76644E9-7F61-DCEE-01F2-6163CE9A1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FFD9CC">
                  <a:tint val="45000"/>
                  <a:satMod val="400000"/>
                </a:srgbClr>
              </a:duotone>
              <a:alphaModFix/>
            </a:blip>
            <a:stretch>
              <a:fillRect/>
            </a:stretch>
          </p:blipFill>
          <p:spPr>
            <a:xfrm rot="21177919">
              <a:off x="7765229" y="440863"/>
              <a:ext cx="2219136" cy="165215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D56306-0C9C-B4B5-CBF2-AB0EE3119EBB}"/>
              </a:ext>
            </a:extLst>
          </p:cNvPr>
          <p:cNvGrpSpPr/>
          <p:nvPr/>
        </p:nvGrpSpPr>
        <p:grpSpPr>
          <a:xfrm rot="271177">
            <a:off x="7178475" y="9348092"/>
            <a:ext cx="2377849" cy="1797691"/>
            <a:chOff x="7765229" y="295331"/>
            <a:chExt cx="2377849" cy="17976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E6B2C8B-F03E-C35F-1D84-4AA4C1F9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astelsSmooth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389340">
              <a:off x="7923942" y="295331"/>
              <a:ext cx="2219136" cy="165215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82A859D-68E0-D632-1624-0B8D9FA3C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FFD9CC">
                  <a:tint val="45000"/>
                  <a:satMod val="400000"/>
                </a:srgbClr>
              </a:duotone>
              <a:alphaModFix/>
            </a:blip>
            <a:stretch>
              <a:fillRect/>
            </a:stretch>
          </p:blipFill>
          <p:spPr>
            <a:xfrm rot="21177919">
              <a:off x="7765229" y="440863"/>
              <a:ext cx="2219136" cy="1652159"/>
            </a:xfrm>
            <a:prstGeom prst="rect">
              <a:avLst/>
            </a:prstGeom>
          </p:spPr>
        </p:pic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BC879ECE-B4D1-9080-EA8C-9ECE8872AAE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tretch>
            <a:fillRect/>
          </a:stretch>
        </p:blipFill>
        <p:spPr>
          <a:xfrm rot="16200000">
            <a:off x="3292329" y="772585"/>
            <a:ext cx="2609314" cy="2255716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265BD8F3-AA16-5D80-A75A-7A8EC7BB58D6}"/>
              </a:ext>
            </a:extLst>
          </p:cNvPr>
          <p:cNvGrpSpPr/>
          <p:nvPr/>
        </p:nvGrpSpPr>
        <p:grpSpPr>
          <a:xfrm>
            <a:off x="2914184" y="6341739"/>
            <a:ext cx="3151079" cy="2718245"/>
            <a:chOff x="7478133" y="-126310"/>
            <a:chExt cx="3151079" cy="271824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C58482B-79DD-161D-BF64-69378FBEF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 amt="35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9581642">
              <a:off x="7478133" y="-102731"/>
              <a:ext cx="2261812" cy="269466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36B7F3C-3D0F-6FB0-11C6-51B495395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duotone>
                <a:prstClr val="black"/>
                <a:srgbClr val="FFD9CC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367400" y="-126310"/>
              <a:ext cx="2261812" cy="2694666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284147CF-C0DB-59F2-5213-687B3406C9D6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FFD9CC"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 rot="4488176">
            <a:off x="5164761" y="-500361"/>
            <a:ext cx="2609314" cy="225571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7CFB5D5-1A49-44F2-C57F-B5C2F061E0D4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tretch>
            <a:fillRect/>
          </a:stretch>
        </p:blipFill>
        <p:spPr>
          <a:xfrm rot="5400000">
            <a:off x="4776599" y="-440242"/>
            <a:ext cx="2609314" cy="225571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07DA95F-896F-84BB-E501-5B33A1C7F6C7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FFD9CC">
                <a:tint val="45000"/>
                <a:satMod val="400000"/>
              </a:srgbClr>
            </a:duotone>
            <a:alphaModFix/>
          </a:blip>
          <a:stretch>
            <a:fillRect/>
          </a:stretch>
        </p:blipFill>
        <p:spPr>
          <a:xfrm rot="15051246">
            <a:off x="3185067" y="648685"/>
            <a:ext cx="2609314" cy="22557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CC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339EBCE3-3DEA-DD4E-B54E-B22B07AFB0B7}"/>
              </a:ext>
            </a:extLst>
          </p:cNvPr>
          <p:cNvSpPr>
            <a:spLocks noChangeAspect="1"/>
          </p:cNvSpPr>
          <p:nvPr/>
        </p:nvSpPr>
        <p:spPr>
          <a:xfrm>
            <a:off x="9235439" y="3897450"/>
            <a:ext cx="2045386" cy="1197252"/>
          </a:xfrm>
          <a:custGeom>
            <a:avLst/>
            <a:gdLst>
              <a:gd name="connsiteX0" fmla="*/ 19183 w 2045386"/>
              <a:gd name="connsiteY0" fmla="*/ 0 h 1197252"/>
              <a:gd name="connsiteX1" fmla="*/ 2026134 w 2045386"/>
              <a:gd name="connsiteY1" fmla="*/ 482161 h 1197252"/>
              <a:gd name="connsiteX2" fmla="*/ 2045386 w 2045386"/>
              <a:gd name="connsiteY2" fmla="*/ 492863 h 1197252"/>
              <a:gd name="connsiteX3" fmla="*/ 1662340 w 2045386"/>
              <a:gd name="connsiteY3" fmla="*/ 1197252 h 1197252"/>
              <a:gd name="connsiteX4" fmla="*/ 1547811 w 2045386"/>
              <a:gd name="connsiteY4" fmla="*/ 1138593 h 1197252"/>
              <a:gd name="connsiteX5" fmla="*/ 0 w 2045386"/>
              <a:gd name="connsiteY5" fmla="*/ 786537 h 1197252"/>
              <a:gd name="connsiteX6" fmla="*/ 0 w 2045386"/>
              <a:gd name="connsiteY6" fmla="*/ 651 h 1197252"/>
              <a:gd name="connsiteX7" fmla="*/ 19183 w 2045386"/>
              <a:gd name="connsiteY7" fmla="*/ 0 h 1197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45386" h="1197252">
                <a:moveTo>
                  <a:pt x="19183" y="0"/>
                </a:moveTo>
                <a:cubicBezTo>
                  <a:pt x="707868" y="2939"/>
                  <a:pt x="1395879" y="163740"/>
                  <a:pt x="2026134" y="482161"/>
                </a:cubicBezTo>
                <a:lnTo>
                  <a:pt x="2045386" y="492863"/>
                </a:lnTo>
                <a:lnTo>
                  <a:pt x="1662340" y="1197252"/>
                </a:lnTo>
                <a:lnTo>
                  <a:pt x="1547811" y="1138593"/>
                </a:lnTo>
                <a:cubicBezTo>
                  <a:pt x="1079575" y="912974"/>
                  <a:pt x="554553" y="786537"/>
                  <a:pt x="0" y="786537"/>
                </a:cubicBezTo>
                <a:lnTo>
                  <a:pt x="0" y="651"/>
                </a:lnTo>
                <a:lnTo>
                  <a:pt x="19183" y="0"/>
                </a:lnTo>
                <a:close/>
              </a:path>
            </a:pathLst>
          </a:custGeom>
          <a:solidFill>
            <a:srgbClr val="754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BE4DC800-F522-2683-D3B7-0817526BF6E7}"/>
              </a:ext>
            </a:extLst>
          </p:cNvPr>
          <p:cNvSpPr>
            <a:spLocks noChangeAspect="1"/>
          </p:cNvSpPr>
          <p:nvPr/>
        </p:nvSpPr>
        <p:spPr>
          <a:xfrm>
            <a:off x="7077051" y="3901206"/>
            <a:ext cx="2066948" cy="1257893"/>
          </a:xfrm>
          <a:custGeom>
            <a:avLst/>
            <a:gdLst>
              <a:gd name="connsiteX0" fmla="*/ 2066948 w 2066948"/>
              <a:gd name="connsiteY0" fmla="*/ 0 h 1257893"/>
              <a:gd name="connsiteX1" fmla="*/ 2066948 w 2066948"/>
              <a:gd name="connsiteY1" fmla="*/ 785093 h 1257893"/>
              <a:gd name="connsiteX2" fmla="*/ 1974668 w 2066948"/>
              <a:gd name="connsiteY2" fmla="*/ 787426 h 1257893"/>
              <a:gd name="connsiteX3" fmla="*/ 456639 w 2066948"/>
              <a:gd name="connsiteY3" fmla="*/ 1213680 h 1257893"/>
              <a:gd name="connsiteX4" fmla="*/ 383863 w 2066948"/>
              <a:gd name="connsiteY4" fmla="*/ 1257893 h 1257893"/>
              <a:gd name="connsiteX5" fmla="*/ 0 w 2066948"/>
              <a:gd name="connsiteY5" fmla="*/ 552002 h 1257893"/>
              <a:gd name="connsiteX6" fmla="*/ 166577 w 2066948"/>
              <a:gd name="connsiteY6" fmla="*/ 461260 h 1257893"/>
              <a:gd name="connsiteX7" fmla="*/ 1833436 w 2066948"/>
              <a:gd name="connsiteY7" fmla="*/ 7930 h 1257893"/>
              <a:gd name="connsiteX8" fmla="*/ 2066948 w 2066948"/>
              <a:gd name="connsiteY8" fmla="*/ 0 h 1257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6948" h="1257893">
                <a:moveTo>
                  <a:pt x="2066948" y="0"/>
                </a:moveTo>
                <a:lnTo>
                  <a:pt x="2066948" y="785093"/>
                </a:lnTo>
                <a:lnTo>
                  <a:pt x="1974668" y="787426"/>
                </a:lnTo>
                <a:cubicBezTo>
                  <a:pt x="1427015" y="815187"/>
                  <a:pt x="911920" y="966357"/>
                  <a:pt x="456639" y="1213680"/>
                </a:cubicBezTo>
                <a:lnTo>
                  <a:pt x="383863" y="1257893"/>
                </a:lnTo>
                <a:lnTo>
                  <a:pt x="0" y="552002"/>
                </a:lnTo>
                <a:lnTo>
                  <a:pt x="166577" y="461260"/>
                </a:lnTo>
                <a:cubicBezTo>
                  <a:pt x="694035" y="200401"/>
                  <a:pt x="1260666" y="49338"/>
                  <a:pt x="1833436" y="7930"/>
                </a:cubicBezTo>
                <a:lnTo>
                  <a:pt x="2066948" y="0"/>
                </a:lnTo>
                <a:close/>
              </a:path>
            </a:pathLst>
          </a:custGeom>
          <a:solidFill>
            <a:srgbClr val="754C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D32D400F-59E9-7A43-666F-333467A09134}"/>
              </a:ext>
            </a:extLst>
          </p:cNvPr>
          <p:cNvSpPr>
            <a:spLocks noChangeAspect="1"/>
          </p:cNvSpPr>
          <p:nvPr/>
        </p:nvSpPr>
        <p:spPr>
          <a:xfrm>
            <a:off x="10977553" y="4434740"/>
            <a:ext cx="1974416" cy="1910171"/>
          </a:xfrm>
          <a:custGeom>
            <a:avLst/>
            <a:gdLst>
              <a:gd name="connsiteX0" fmla="*/ 383198 w 1974416"/>
              <a:gd name="connsiteY0" fmla="*/ 0 h 1910171"/>
              <a:gd name="connsiteX1" fmla="*/ 594070 w 1974416"/>
              <a:gd name="connsiteY1" fmla="*/ 117216 h 1910171"/>
              <a:gd name="connsiteX2" fmla="*/ 892909 w 1974416"/>
              <a:gd name="connsiteY2" fmla="*/ 315823 h 1910171"/>
              <a:gd name="connsiteX3" fmla="*/ 1890904 w 1974416"/>
              <a:gd name="connsiteY3" fmla="*/ 1309701 h 1910171"/>
              <a:gd name="connsiteX4" fmla="*/ 1974416 w 1974416"/>
              <a:gd name="connsiteY4" fmla="*/ 1434115 h 1910171"/>
              <a:gd name="connsiteX5" fmla="*/ 1271094 w 1974416"/>
              <a:gd name="connsiteY5" fmla="*/ 1910171 h 1910171"/>
              <a:gd name="connsiteX6" fmla="*/ 1218316 w 1974416"/>
              <a:gd name="connsiteY6" fmla="*/ 1823295 h 1910171"/>
              <a:gd name="connsiteX7" fmla="*/ 253995 w 1974416"/>
              <a:gd name="connsiteY7" fmla="*/ 858974 h 1910171"/>
              <a:gd name="connsiteX8" fmla="*/ 0 w 1974416"/>
              <a:gd name="connsiteY8" fmla="*/ 704668 h 1910171"/>
              <a:gd name="connsiteX9" fmla="*/ 383198 w 1974416"/>
              <a:gd name="connsiteY9" fmla="*/ 0 h 191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74416" h="1910171">
                <a:moveTo>
                  <a:pt x="383198" y="0"/>
                </a:moveTo>
                <a:lnTo>
                  <a:pt x="594070" y="117216"/>
                </a:lnTo>
                <a:cubicBezTo>
                  <a:pt x="695640" y="179041"/>
                  <a:pt x="795341" y="245244"/>
                  <a:pt x="892909" y="315823"/>
                </a:cubicBezTo>
                <a:cubicBezTo>
                  <a:pt x="1283181" y="598139"/>
                  <a:pt x="1617634" y="934779"/>
                  <a:pt x="1890904" y="1309701"/>
                </a:cubicBezTo>
                <a:lnTo>
                  <a:pt x="1974416" y="1434115"/>
                </a:lnTo>
                <a:lnTo>
                  <a:pt x="1271094" y="1910171"/>
                </a:lnTo>
                <a:lnTo>
                  <a:pt x="1218316" y="1823295"/>
                </a:lnTo>
                <a:cubicBezTo>
                  <a:pt x="961683" y="1443428"/>
                  <a:pt x="633862" y="1115607"/>
                  <a:pt x="253995" y="858974"/>
                </a:cubicBezTo>
                <a:lnTo>
                  <a:pt x="0" y="704668"/>
                </a:lnTo>
                <a:lnTo>
                  <a:pt x="383198" y="0"/>
                </a:lnTo>
                <a:close/>
              </a:path>
            </a:pathLst>
          </a:custGeom>
          <a:solidFill>
            <a:srgbClr val="6038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5556F0B0-9C6A-BD7B-9661-CE9AEA39505D}"/>
              </a:ext>
            </a:extLst>
          </p:cNvPr>
          <p:cNvSpPr>
            <a:spLocks noChangeAspect="1"/>
          </p:cNvSpPr>
          <p:nvPr/>
        </p:nvSpPr>
        <p:spPr>
          <a:xfrm>
            <a:off x="5474108" y="4496951"/>
            <a:ext cx="1908569" cy="1915942"/>
          </a:xfrm>
          <a:custGeom>
            <a:avLst/>
            <a:gdLst>
              <a:gd name="connsiteX0" fmla="*/ 1522646 w 1908569"/>
              <a:gd name="connsiteY0" fmla="*/ 0 h 1915942"/>
              <a:gd name="connsiteX1" fmla="*/ 1908569 w 1908569"/>
              <a:gd name="connsiteY1" fmla="*/ 709678 h 1915942"/>
              <a:gd name="connsiteX2" fmla="*/ 1765222 w 1908569"/>
              <a:gd name="connsiteY2" fmla="*/ 796763 h 1915942"/>
              <a:gd name="connsiteX3" fmla="*/ 800901 w 1908569"/>
              <a:gd name="connsiteY3" fmla="*/ 1761084 h 1915942"/>
              <a:gd name="connsiteX4" fmla="*/ 706823 w 1908569"/>
              <a:gd name="connsiteY4" fmla="*/ 1915942 h 1915942"/>
              <a:gd name="connsiteX5" fmla="*/ 0 w 1908569"/>
              <a:gd name="connsiteY5" fmla="*/ 1437517 h 1915942"/>
              <a:gd name="connsiteX6" fmla="*/ 151049 w 1908569"/>
              <a:gd name="connsiteY6" fmla="*/ 1216585 h 1915942"/>
              <a:gd name="connsiteX7" fmla="*/ 1157489 w 1908569"/>
              <a:gd name="connsiteY7" fmla="*/ 231259 h 1915942"/>
              <a:gd name="connsiteX8" fmla="*/ 1458012 w 1908569"/>
              <a:gd name="connsiteY8" fmla="*/ 35209 h 1915942"/>
              <a:gd name="connsiteX9" fmla="*/ 1522646 w 1908569"/>
              <a:gd name="connsiteY9" fmla="*/ 0 h 191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8569" h="1915942">
                <a:moveTo>
                  <a:pt x="1522646" y="0"/>
                </a:moveTo>
                <a:lnTo>
                  <a:pt x="1908569" y="709678"/>
                </a:lnTo>
                <a:lnTo>
                  <a:pt x="1765222" y="796763"/>
                </a:lnTo>
                <a:cubicBezTo>
                  <a:pt x="1385355" y="1053396"/>
                  <a:pt x="1057534" y="1381217"/>
                  <a:pt x="800901" y="1761084"/>
                </a:cubicBezTo>
                <a:lnTo>
                  <a:pt x="706823" y="1915942"/>
                </a:lnTo>
                <a:lnTo>
                  <a:pt x="0" y="1437517"/>
                </a:lnTo>
                <a:lnTo>
                  <a:pt x="151049" y="1216585"/>
                </a:lnTo>
                <a:cubicBezTo>
                  <a:pt x="427509" y="844008"/>
                  <a:pt x="764822" y="510234"/>
                  <a:pt x="1157489" y="231259"/>
                </a:cubicBezTo>
                <a:cubicBezTo>
                  <a:pt x="1255656" y="161515"/>
                  <a:pt x="1355918" y="96166"/>
                  <a:pt x="1458012" y="35209"/>
                </a:cubicBezTo>
                <a:lnTo>
                  <a:pt x="1522646" y="0"/>
                </a:lnTo>
                <a:close/>
              </a:path>
            </a:pathLst>
          </a:custGeom>
          <a:solidFill>
            <a:srgbClr val="A67C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EB46B8DA-8E58-0323-8D3B-C08D031A4848}"/>
              </a:ext>
            </a:extLst>
          </p:cNvPr>
          <p:cNvSpPr>
            <a:spLocks noChangeAspect="1"/>
          </p:cNvSpPr>
          <p:nvPr/>
        </p:nvSpPr>
        <p:spPr>
          <a:xfrm>
            <a:off x="12296181" y="5944778"/>
            <a:ext cx="1374345" cy="1867370"/>
          </a:xfrm>
          <a:custGeom>
            <a:avLst/>
            <a:gdLst>
              <a:gd name="connsiteX0" fmla="*/ 706750 w 1374345"/>
              <a:gd name="connsiteY0" fmla="*/ 0 h 1867370"/>
              <a:gd name="connsiteX1" fmla="*/ 765674 w 1374345"/>
              <a:gd name="connsiteY1" fmla="*/ 87783 h 1867370"/>
              <a:gd name="connsiteX2" fmla="*/ 1370924 w 1374345"/>
              <a:gd name="connsiteY2" fmla="*/ 1691087 h 1867370"/>
              <a:gd name="connsiteX3" fmla="*/ 1374345 w 1374345"/>
              <a:gd name="connsiteY3" fmla="*/ 1717034 h 1867370"/>
              <a:gd name="connsiteX4" fmla="*/ 481203 w 1374345"/>
              <a:gd name="connsiteY4" fmla="*/ 1867370 h 1867370"/>
              <a:gd name="connsiteX5" fmla="*/ 468279 w 1374345"/>
              <a:gd name="connsiteY5" fmla="*/ 1765666 h 1867370"/>
              <a:gd name="connsiteX6" fmla="*/ 78516 w 1374345"/>
              <a:gd name="connsiteY6" fmla="*/ 607617 h 1867370"/>
              <a:gd name="connsiteX7" fmla="*/ 0 w 1374345"/>
              <a:gd name="connsiteY7" fmla="*/ 478376 h 1867370"/>
              <a:gd name="connsiteX8" fmla="*/ 706750 w 1374345"/>
              <a:gd name="connsiteY8" fmla="*/ 0 h 186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4345" h="1867370">
                <a:moveTo>
                  <a:pt x="706750" y="0"/>
                </a:moveTo>
                <a:lnTo>
                  <a:pt x="765674" y="87783"/>
                </a:lnTo>
                <a:cubicBezTo>
                  <a:pt x="1068605" y="579110"/>
                  <a:pt x="1273846" y="1123988"/>
                  <a:pt x="1370924" y="1691087"/>
                </a:cubicBezTo>
                <a:lnTo>
                  <a:pt x="1374345" y="1717034"/>
                </a:lnTo>
                <a:lnTo>
                  <a:pt x="481203" y="1867370"/>
                </a:lnTo>
                <a:lnTo>
                  <a:pt x="468279" y="1765666"/>
                </a:lnTo>
                <a:cubicBezTo>
                  <a:pt x="405074" y="1352015"/>
                  <a:pt x="270879" y="961724"/>
                  <a:pt x="78516" y="607617"/>
                </a:cubicBezTo>
                <a:lnTo>
                  <a:pt x="0" y="478376"/>
                </a:lnTo>
                <a:lnTo>
                  <a:pt x="706750" y="0"/>
                </a:lnTo>
                <a:close/>
              </a:path>
            </a:pathLst>
          </a:custGeom>
          <a:solidFill>
            <a:srgbClr val="6038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70EE4E4F-20D0-F2BA-457A-D6B2A697BF5A}"/>
              </a:ext>
            </a:extLst>
          </p:cNvPr>
          <p:cNvSpPr>
            <a:spLocks noChangeAspect="1"/>
          </p:cNvSpPr>
          <p:nvPr/>
        </p:nvSpPr>
        <p:spPr>
          <a:xfrm>
            <a:off x="4799302" y="6010476"/>
            <a:ext cx="1334094" cy="1816740"/>
          </a:xfrm>
          <a:custGeom>
            <a:avLst/>
            <a:gdLst>
              <a:gd name="connsiteX0" fmla="*/ 623968 w 1334094"/>
              <a:gd name="connsiteY0" fmla="*/ 0 h 1816740"/>
              <a:gd name="connsiteX1" fmla="*/ 1334094 w 1334094"/>
              <a:gd name="connsiteY1" fmla="*/ 480661 h 1816740"/>
              <a:gd name="connsiteX2" fmla="*/ 1296879 w 1334094"/>
              <a:gd name="connsiteY2" fmla="*/ 541919 h 1816740"/>
              <a:gd name="connsiteX3" fmla="*/ 907116 w 1334094"/>
              <a:gd name="connsiteY3" fmla="*/ 1699968 h 1816740"/>
              <a:gd name="connsiteX4" fmla="*/ 892278 w 1334094"/>
              <a:gd name="connsiteY4" fmla="*/ 1816740 h 1816740"/>
              <a:gd name="connsiteX5" fmla="*/ 0 w 1334094"/>
              <a:gd name="connsiteY5" fmla="*/ 1666549 h 1816740"/>
              <a:gd name="connsiteX6" fmla="*/ 11096 w 1334094"/>
              <a:gd name="connsiteY6" fmla="*/ 1587600 h 1816740"/>
              <a:gd name="connsiteX7" fmla="*/ 457490 w 1334094"/>
              <a:gd name="connsiteY7" fmla="*/ 289030 h 1816740"/>
              <a:gd name="connsiteX8" fmla="*/ 623968 w 1334094"/>
              <a:gd name="connsiteY8" fmla="*/ 0 h 1816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4094" h="1816740">
                <a:moveTo>
                  <a:pt x="623968" y="0"/>
                </a:moveTo>
                <a:lnTo>
                  <a:pt x="1334094" y="480661"/>
                </a:lnTo>
                <a:lnTo>
                  <a:pt x="1296879" y="541919"/>
                </a:lnTo>
                <a:cubicBezTo>
                  <a:pt x="1104516" y="896026"/>
                  <a:pt x="970321" y="1286317"/>
                  <a:pt x="907116" y="1699968"/>
                </a:cubicBezTo>
                <a:lnTo>
                  <a:pt x="892278" y="1816740"/>
                </a:lnTo>
                <a:lnTo>
                  <a:pt x="0" y="1666549"/>
                </a:lnTo>
                <a:lnTo>
                  <a:pt x="11096" y="1587600"/>
                </a:lnTo>
                <a:cubicBezTo>
                  <a:pt x="92627" y="1134601"/>
                  <a:pt x="243258" y="696412"/>
                  <a:pt x="457490" y="289030"/>
                </a:cubicBezTo>
                <a:lnTo>
                  <a:pt x="623968" y="0"/>
                </a:lnTo>
                <a:close/>
              </a:path>
            </a:pathLst>
          </a:custGeom>
          <a:solidFill>
            <a:srgbClr val="A67C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2F84B156-5D58-019A-CAB7-F961F239AFF5}"/>
              </a:ext>
            </a:extLst>
          </p:cNvPr>
          <p:cNvSpPr>
            <a:spLocks noChangeAspect="1"/>
          </p:cNvSpPr>
          <p:nvPr/>
        </p:nvSpPr>
        <p:spPr>
          <a:xfrm>
            <a:off x="12605283" y="7752524"/>
            <a:ext cx="1126251" cy="1966748"/>
          </a:xfrm>
          <a:custGeom>
            <a:avLst/>
            <a:gdLst>
              <a:gd name="connsiteX0" fmla="*/ 1077204 w 1126251"/>
              <a:gd name="connsiteY0" fmla="*/ 0 h 1966748"/>
              <a:gd name="connsiteX1" fmla="*/ 1107005 w 1126251"/>
              <a:gd name="connsiteY1" fmla="*/ 226015 h 1966748"/>
              <a:gd name="connsiteX2" fmla="*/ 925943 w 1126251"/>
              <a:gd name="connsiteY2" fmla="*/ 1966748 h 1966748"/>
              <a:gd name="connsiteX3" fmla="*/ 0 w 1126251"/>
              <a:gd name="connsiteY3" fmla="*/ 1680919 h 1966748"/>
              <a:gd name="connsiteX4" fmla="*/ 39806 w 1126251"/>
              <a:gd name="connsiteY4" fmla="*/ 1563275 h 1966748"/>
              <a:gd name="connsiteX5" fmla="*/ 200313 w 1126251"/>
              <a:gd name="connsiteY5" fmla="*/ 501620 h 1966748"/>
              <a:gd name="connsiteX6" fmla="*/ 195668 w 1126251"/>
              <a:gd name="connsiteY6" fmla="*/ 317900 h 1966748"/>
              <a:gd name="connsiteX7" fmla="*/ 182940 w 1126251"/>
              <a:gd name="connsiteY7" fmla="*/ 150525 h 1966748"/>
              <a:gd name="connsiteX8" fmla="*/ 1077204 w 1126251"/>
              <a:gd name="connsiteY8" fmla="*/ 0 h 1966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6251" h="1966748">
                <a:moveTo>
                  <a:pt x="1077204" y="0"/>
                </a:moveTo>
                <a:lnTo>
                  <a:pt x="1107005" y="226015"/>
                </a:lnTo>
                <a:cubicBezTo>
                  <a:pt x="1160399" y="800748"/>
                  <a:pt x="1103536" y="1391436"/>
                  <a:pt x="925943" y="1966748"/>
                </a:cubicBezTo>
                <a:lnTo>
                  <a:pt x="0" y="1680919"/>
                </a:lnTo>
                <a:lnTo>
                  <a:pt x="39806" y="1563275"/>
                </a:lnTo>
                <a:cubicBezTo>
                  <a:pt x="144119" y="1227899"/>
                  <a:pt x="200313" y="871322"/>
                  <a:pt x="200313" y="501620"/>
                </a:cubicBezTo>
                <a:cubicBezTo>
                  <a:pt x="200313" y="440003"/>
                  <a:pt x="198752" y="378751"/>
                  <a:pt x="195668" y="317900"/>
                </a:cubicBezTo>
                <a:lnTo>
                  <a:pt x="182940" y="150525"/>
                </a:lnTo>
                <a:lnTo>
                  <a:pt x="1077204" y="0"/>
                </a:lnTo>
                <a:close/>
              </a:path>
            </a:pathLst>
          </a:custGeom>
          <a:solidFill>
            <a:srgbClr val="4221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90D46D7-7A1F-87DB-08BE-463A95E255F7}"/>
              </a:ext>
            </a:extLst>
          </p:cNvPr>
          <p:cNvSpPr>
            <a:spLocks noChangeAspect="1"/>
          </p:cNvSpPr>
          <p:nvPr/>
        </p:nvSpPr>
        <p:spPr>
          <a:xfrm>
            <a:off x="4739341" y="7767609"/>
            <a:ext cx="1116603" cy="1914959"/>
          </a:xfrm>
          <a:custGeom>
            <a:avLst/>
            <a:gdLst>
              <a:gd name="connsiteX0" fmla="*/ 47230 w 1116603"/>
              <a:gd name="connsiteY0" fmla="*/ 0 h 1914959"/>
              <a:gd name="connsiteX1" fmla="*/ 942158 w 1116603"/>
              <a:gd name="connsiteY1" fmla="*/ 150637 h 1914959"/>
              <a:gd name="connsiteX2" fmla="*/ 930586 w 1116603"/>
              <a:gd name="connsiteY2" fmla="*/ 302815 h 1914959"/>
              <a:gd name="connsiteX3" fmla="*/ 925941 w 1116603"/>
              <a:gd name="connsiteY3" fmla="*/ 486535 h 1914959"/>
              <a:gd name="connsiteX4" fmla="*/ 1086448 w 1116603"/>
              <a:gd name="connsiteY4" fmla="*/ 1548190 h 1914959"/>
              <a:gd name="connsiteX5" fmla="*/ 1116603 w 1116603"/>
              <a:gd name="connsiteY5" fmla="*/ 1637311 h 1914959"/>
              <a:gd name="connsiteX6" fmla="*/ 189153 w 1116603"/>
              <a:gd name="connsiteY6" fmla="*/ 1914959 h 1914959"/>
              <a:gd name="connsiteX7" fmla="*/ 22951 w 1116603"/>
              <a:gd name="connsiteY7" fmla="*/ 172744 h 1914959"/>
              <a:gd name="connsiteX8" fmla="*/ 47230 w 1116603"/>
              <a:gd name="connsiteY8" fmla="*/ 0 h 1914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6603" h="1914959">
                <a:moveTo>
                  <a:pt x="47230" y="0"/>
                </a:moveTo>
                <a:lnTo>
                  <a:pt x="942158" y="150637"/>
                </a:lnTo>
                <a:lnTo>
                  <a:pt x="930586" y="302815"/>
                </a:lnTo>
                <a:cubicBezTo>
                  <a:pt x="927502" y="363666"/>
                  <a:pt x="925941" y="424918"/>
                  <a:pt x="925941" y="486535"/>
                </a:cubicBezTo>
                <a:cubicBezTo>
                  <a:pt x="925941" y="856237"/>
                  <a:pt x="982135" y="1212814"/>
                  <a:pt x="1086448" y="1548190"/>
                </a:cubicBezTo>
                <a:lnTo>
                  <a:pt x="1116603" y="1637311"/>
                </a:lnTo>
                <a:lnTo>
                  <a:pt x="189153" y="1914959"/>
                </a:lnTo>
                <a:cubicBezTo>
                  <a:pt x="16476" y="1338153"/>
                  <a:pt x="-35345" y="747001"/>
                  <a:pt x="22951" y="172744"/>
                </a:cubicBezTo>
                <a:lnTo>
                  <a:pt x="47230" y="0"/>
                </a:lnTo>
                <a:close/>
              </a:path>
            </a:pathLst>
          </a:custGeom>
          <a:solidFill>
            <a:srgbClr val="C69C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3EE66E85-5719-5EE1-A664-43B62C4C4980}"/>
              </a:ext>
            </a:extLst>
          </p:cNvPr>
          <p:cNvSpPr/>
          <p:nvPr/>
        </p:nvSpPr>
        <p:spPr>
          <a:xfrm>
            <a:off x="9235439" y="4683987"/>
            <a:ext cx="1662340" cy="1912536"/>
          </a:xfrm>
          <a:custGeom>
            <a:avLst/>
            <a:gdLst>
              <a:gd name="connsiteX0" fmla="*/ 0 w 1662340"/>
              <a:gd name="connsiteY0" fmla="*/ 0 h 1912536"/>
              <a:gd name="connsiteX1" fmla="*/ 1547811 w 1662340"/>
              <a:gd name="connsiteY1" fmla="*/ 352056 h 1912536"/>
              <a:gd name="connsiteX2" fmla="*/ 1662340 w 1662340"/>
              <a:gd name="connsiteY2" fmla="*/ 410715 h 1912536"/>
              <a:gd name="connsiteX3" fmla="*/ 845650 w 1662340"/>
              <a:gd name="connsiteY3" fmla="*/ 1912536 h 1912536"/>
              <a:gd name="connsiteX4" fmla="*/ 773200 w 1662340"/>
              <a:gd name="connsiteY4" fmla="*/ 1877635 h 1912536"/>
              <a:gd name="connsiteX5" fmla="*/ 0 w 1662340"/>
              <a:gd name="connsiteY5" fmla="*/ 1721533 h 1912536"/>
              <a:gd name="connsiteX6" fmla="*/ 0 w 1662340"/>
              <a:gd name="connsiteY6" fmla="*/ 0 h 191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2340" h="1912536">
                <a:moveTo>
                  <a:pt x="0" y="0"/>
                </a:moveTo>
                <a:cubicBezTo>
                  <a:pt x="554553" y="0"/>
                  <a:pt x="1079575" y="126437"/>
                  <a:pt x="1547811" y="352056"/>
                </a:cubicBezTo>
                <a:lnTo>
                  <a:pt x="1662340" y="410715"/>
                </a:lnTo>
                <a:lnTo>
                  <a:pt x="845650" y="1912536"/>
                </a:lnTo>
                <a:lnTo>
                  <a:pt x="773200" y="1877635"/>
                </a:lnTo>
                <a:cubicBezTo>
                  <a:pt x="535550" y="1777117"/>
                  <a:pt x="274266" y="1721533"/>
                  <a:pt x="0" y="172153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9C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89ED7DD-8CD8-C834-5E15-2C58DEBE9395}"/>
              </a:ext>
            </a:extLst>
          </p:cNvPr>
          <p:cNvSpPr/>
          <p:nvPr/>
        </p:nvSpPr>
        <p:spPr>
          <a:xfrm>
            <a:off x="7460915" y="4686300"/>
            <a:ext cx="1683085" cy="1967877"/>
          </a:xfrm>
          <a:custGeom>
            <a:avLst/>
            <a:gdLst>
              <a:gd name="connsiteX0" fmla="*/ 1683085 w 1683085"/>
              <a:gd name="connsiteY0" fmla="*/ 0 h 1967877"/>
              <a:gd name="connsiteX1" fmla="*/ 1683085 w 1683085"/>
              <a:gd name="connsiteY1" fmla="*/ 1723839 h 1967877"/>
              <a:gd name="connsiteX2" fmla="*/ 1571426 w 1683085"/>
              <a:gd name="connsiteY2" fmla="*/ 1729477 h 1967877"/>
              <a:gd name="connsiteX3" fmla="*/ 827684 w 1683085"/>
              <a:gd name="connsiteY3" fmla="*/ 1958970 h 1967877"/>
              <a:gd name="connsiteX4" fmla="*/ 813023 w 1683085"/>
              <a:gd name="connsiteY4" fmla="*/ 1967877 h 1967877"/>
              <a:gd name="connsiteX5" fmla="*/ 0 w 1683085"/>
              <a:gd name="connsiteY5" fmla="*/ 472800 h 1967877"/>
              <a:gd name="connsiteX6" fmla="*/ 72776 w 1683085"/>
              <a:gd name="connsiteY6" fmla="*/ 428587 h 1967877"/>
              <a:gd name="connsiteX7" fmla="*/ 1590805 w 1683085"/>
              <a:gd name="connsiteY7" fmla="*/ 2333 h 1967877"/>
              <a:gd name="connsiteX8" fmla="*/ 1683085 w 1683085"/>
              <a:gd name="connsiteY8" fmla="*/ 0 h 1967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3085" h="1967877">
                <a:moveTo>
                  <a:pt x="1683085" y="0"/>
                </a:moveTo>
                <a:lnTo>
                  <a:pt x="1683085" y="1723839"/>
                </a:lnTo>
                <a:lnTo>
                  <a:pt x="1571426" y="1729477"/>
                </a:lnTo>
                <a:cubicBezTo>
                  <a:pt x="1304317" y="1756603"/>
                  <a:pt x="1052853" y="1836651"/>
                  <a:pt x="827684" y="1958970"/>
                </a:cubicBezTo>
                <a:lnTo>
                  <a:pt x="813023" y="1967877"/>
                </a:lnTo>
                <a:lnTo>
                  <a:pt x="0" y="472800"/>
                </a:lnTo>
                <a:lnTo>
                  <a:pt x="72776" y="428587"/>
                </a:lnTo>
                <a:cubicBezTo>
                  <a:pt x="528057" y="181264"/>
                  <a:pt x="1043152" y="30094"/>
                  <a:pt x="1590805" y="2333"/>
                </a:cubicBezTo>
                <a:lnTo>
                  <a:pt x="1683085" y="0"/>
                </a:lnTo>
                <a:close/>
              </a:path>
            </a:pathLst>
          </a:cu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9C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CC47B6D-6518-C659-B577-160529FC27F0}"/>
              </a:ext>
            </a:extLst>
          </p:cNvPr>
          <p:cNvSpPr/>
          <p:nvPr/>
        </p:nvSpPr>
        <p:spPr>
          <a:xfrm>
            <a:off x="10163569" y="5139409"/>
            <a:ext cx="2085078" cy="2134089"/>
          </a:xfrm>
          <a:custGeom>
            <a:avLst/>
            <a:gdLst>
              <a:gd name="connsiteX0" fmla="*/ 813984 w 2085078"/>
              <a:gd name="connsiteY0" fmla="*/ 0 h 2134089"/>
              <a:gd name="connsiteX1" fmla="*/ 1067979 w 2085078"/>
              <a:gd name="connsiteY1" fmla="*/ 154306 h 2134089"/>
              <a:gd name="connsiteX2" fmla="*/ 2032300 w 2085078"/>
              <a:gd name="connsiteY2" fmla="*/ 1118627 h 2134089"/>
              <a:gd name="connsiteX3" fmla="*/ 2085078 w 2085078"/>
              <a:gd name="connsiteY3" fmla="*/ 1205503 h 2134089"/>
              <a:gd name="connsiteX4" fmla="*/ 713190 w 2085078"/>
              <a:gd name="connsiteY4" fmla="*/ 2134089 h 2134089"/>
              <a:gd name="connsiteX5" fmla="*/ 604681 w 2085078"/>
              <a:gd name="connsiteY5" fmla="*/ 1988981 h 2134089"/>
              <a:gd name="connsiteX6" fmla="*/ 18711 w 2085078"/>
              <a:gd name="connsiteY6" fmla="*/ 1505861 h 2134089"/>
              <a:gd name="connsiteX7" fmla="*/ 0 w 2085078"/>
              <a:gd name="connsiteY7" fmla="*/ 1496847 h 2134089"/>
              <a:gd name="connsiteX8" fmla="*/ 813984 w 2085078"/>
              <a:gd name="connsiteY8" fmla="*/ 0 h 213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85078" h="2134089">
                <a:moveTo>
                  <a:pt x="813984" y="0"/>
                </a:moveTo>
                <a:lnTo>
                  <a:pt x="1067979" y="154306"/>
                </a:lnTo>
                <a:cubicBezTo>
                  <a:pt x="1447846" y="410939"/>
                  <a:pt x="1775667" y="738760"/>
                  <a:pt x="2032300" y="1118627"/>
                </a:cubicBezTo>
                <a:lnTo>
                  <a:pt x="2085078" y="1205503"/>
                </a:lnTo>
                <a:lnTo>
                  <a:pt x="713190" y="2134089"/>
                </a:lnTo>
                <a:lnTo>
                  <a:pt x="604681" y="1988981"/>
                </a:lnTo>
                <a:cubicBezTo>
                  <a:pt x="442753" y="1792770"/>
                  <a:pt x="243880" y="1628180"/>
                  <a:pt x="18711" y="1505861"/>
                </a:cubicBezTo>
                <a:lnTo>
                  <a:pt x="0" y="1496847"/>
                </a:lnTo>
                <a:lnTo>
                  <a:pt x="813984" y="0"/>
                </a:lnTo>
                <a:close/>
              </a:path>
            </a:pathLst>
          </a:cu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9C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F78F1768-2DDD-F052-9637-3DE80ED01E63}"/>
              </a:ext>
            </a:extLst>
          </p:cNvPr>
          <p:cNvSpPr/>
          <p:nvPr/>
        </p:nvSpPr>
        <p:spPr>
          <a:xfrm>
            <a:off x="6180931" y="5206629"/>
            <a:ext cx="2014768" cy="2134324"/>
          </a:xfrm>
          <a:custGeom>
            <a:avLst/>
            <a:gdLst>
              <a:gd name="connsiteX0" fmla="*/ 1201746 w 2014768"/>
              <a:gd name="connsiteY0" fmla="*/ 0 h 2134324"/>
              <a:gd name="connsiteX1" fmla="*/ 2014768 w 2014768"/>
              <a:gd name="connsiteY1" fmla="*/ 1495078 h 2134324"/>
              <a:gd name="connsiteX2" fmla="*/ 1943887 w 2014768"/>
              <a:gd name="connsiteY2" fmla="*/ 1538139 h 2134324"/>
              <a:gd name="connsiteX3" fmla="*/ 1407346 w 2014768"/>
              <a:gd name="connsiteY3" fmla="*/ 2074680 h 2134324"/>
              <a:gd name="connsiteX4" fmla="*/ 1371111 w 2014768"/>
              <a:gd name="connsiteY4" fmla="*/ 2134324 h 2134324"/>
              <a:gd name="connsiteX5" fmla="*/ 0 w 2014768"/>
              <a:gd name="connsiteY5" fmla="*/ 1206264 h 2134324"/>
              <a:gd name="connsiteX6" fmla="*/ 94078 w 2014768"/>
              <a:gd name="connsiteY6" fmla="*/ 1051406 h 2134324"/>
              <a:gd name="connsiteX7" fmla="*/ 1058399 w 2014768"/>
              <a:gd name="connsiteY7" fmla="*/ 87085 h 2134324"/>
              <a:gd name="connsiteX8" fmla="*/ 1201746 w 2014768"/>
              <a:gd name="connsiteY8" fmla="*/ 0 h 2134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4768" h="2134324">
                <a:moveTo>
                  <a:pt x="1201746" y="0"/>
                </a:moveTo>
                <a:lnTo>
                  <a:pt x="2014768" y="1495078"/>
                </a:lnTo>
                <a:lnTo>
                  <a:pt x="1943887" y="1538139"/>
                </a:lnTo>
                <a:cubicBezTo>
                  <a:pt x="1732532" y="1680928"/>
                  <a:pt x="1550135" y="1863325"/>
                  <a:pt x="1407346" y="2074680"/>
                </a:cubicBezTo>
                <a:lnTo>
                  <a:pt x="1371111" y="2134324"/>
                </a:lnTo>
                <a:lnTo>
                  <a:pt x="0" y="1206264"/>
                </a:lnTo>
                <a:lnTo>
                  <a:pt x="94078" y="1051406"/>
                </a:lnTo>
                <a:cubicBezTo>
                  <a:pt x="350711" y="671539"/>
                  <a:pt x="678532" y="343718"/>
                  <a:pt x="1058399" y="87085"/>
                </a:cubicBezTo>
                <a:lnTo>
                  <a:pt x="1201746" y="0"/>
                </a:lnTo>
                <a:close/>
              </a:path>
            </a:pathLst>
          </a:cu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9C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BE5B5893-1F66-9706-2B9B-4FC5413B8008}"/>
              </a:ext>
            </a:extLst>
          </p:cNvPr>
          <p:cNvSpPr/>
          <p:nvPr/>
        </p:nvSpPr>
        <p:spPr>
          <a:xfrm>
            <a:off x="10925070" y="6423154"/>
            <a:ext cx="1852314" cy="1655386"/>
          </a:xfrm>
          <a:custGeom>
            <a:avLst/>
            <a:gdLst>
              <a:gd name="connsiteX0" fmla="*/ 1371111 w 1852314"/>
              <a:gd name="connsiteY0" fmla="*/ 0 h 1655386"/>
              <a:gd name="connsiteX1" fmla="*/ 1449627 w 1852314"/>
              <a:gd name="connsiteY1" fmla="*/ 129241 h 1655386"/>
              <a:gd name="connsiteX2" fmla="*/ 1839390 w 1852314"/>
              <a:gd name="connsiteY2" fmla="*/ 1287290 h 1655386"/>
              <a:gd name="connsiteX3" fmla="*/ 1852314 w 1852314"/>
              <a:gd name="connsiteY3" fmla="*/ 1388994 h 1655386"/>
              <a:gd name="connsiteX4" fmla="*/ 269691 w 1852314"/>
              <a:gd name="connsiteY4" fmla="*/ 1655386 h 1655386"/>
              <a:gd name="connsiteX5" fmla="*/ 256422 w 1852314"/>
              <a:gd name="connsiteY5" fmla="*/ 1568445 h 1655386"/>
              <a:gd name="connsiteX6" fmla="*/ 57030 w 1852314"/>
              <a:gd name="connsiteY6" fmla="*/ 1021935 h 1655386"/>
              <a:gd name="connsiteX7" fmla="*/ 0 w 1852314"/>
              <a:gd name="connsiteY7" fmla="*/ 928061 h 1655386"/>
              <a:gd name="connsiteX8" fmla="*/ 1371111 w 1852314"/>
              <a:gd name="connsiteY8" fmla="*/ 0 h 165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2314" h="1655386">
                <a:moveTo>
                  <a:pt x="1371111" y="0"/>
                </a:moveTo>
                <a:lnTo>
                  <a:pt x="1449627" y="129241"/>
                </a:lnTo>
                <a:cubicBezTo>
                  <a:pt x="1641990" y="483348"/>
                  <a:pt x="1776185" y="873639"/>
                  <a:pt x="1839390" y="1287290"/>
                </a:cubicBezTo>
                <a:lnTo>
                  <a:pt x="1852314" y="1388994"/>
                </a:lnTo>
                <a:lnTo>
                  <a:pt x="269691" y="1655386"/>
                </a:lnTo>
                <a:lnTo>
                  <a:pt x="256422" y="1568445"/>
                </a:lnTo>
                <a:cubicBezTo>
                  <a:pt x="216731" y="1374480"/>
                  <a:pt x="148769" y="1190812"/>
                  <a:pt x="57030" y="1021935"/>
                </a:cubicBezTo>
                <a:lnTo>
                  <a:pt x="0" y="928061"/>
                </a:lnTo>
                <a:lnTo>
                  <a:pt x="1371111" y="0"/>
                </a:lnTo>
                <a:close/>
              </a:path>
            </a:pathLst>
          </a:cu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9C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69628AD5-1C30-5B7F-DF14-E6B8284BDDC8}"/>
              </a:ext>
            </a:extLst>
          </p:cNvPr>
          <p:cNvSpPr/>
          <p:nvPr/>
        </p:nvSpPr>
        <p:spPr>
          <a:xfrm>
            <a:off x="5691580" y="6491137"/>
            <a:ext cx="1812928" cy="1602408"/>
          </a:xfrm>
          <a:custGeom>
            <a:avLst/>
            <a:gdLst>
              <a:gd name="connsiteX0" fmla="*/ 441816 w 1812928"/>
              <a:gd name="connsiteY0" fmla="*/ 0 h 1602408"/>
              <a:gd name="connsiteX1" fmla="*/ 1812928 w 1812928"/>
              <a:gd name="connsiteY1" fmla="*/ 928061 h 1602408"/>
              <a:gd name="connsiteX2" fmla="*/ 1797198 w 1812928"/>
              <a:gd name="connsiteY2" fmla="*/ 953952 h 1602408"/>
              <a:gd name="connsiteX3" fmla="*/ 1597806 w 1812928"/>
              <a:gd name="connsiteY3" fmla="*/ 1500462 h 1602408"/>
              <a:gd name="connsiteX4" fmla="*/ 1582248 w 1812928"/>
              <a:gd name="connsiteY4" fmla="*/ 1602408 h 1602408"/>
              <a:gd name="connsiteX5" fmla="*/ 0 w 1812928"/>
              <a:gd name="connsiteY5" fmla="*/ 1336079 h 1602408"/>
              <a:gd name="connsiteX6" fmla="*/ 14838 w 1812928"/>
              <a:gd name="connsiteY6" fmla="*/ 1219307 h 1602408"/>
              <a:gd name="connsiteX7" fmla="*/ 404601 w 1812928"/>
              <a:gd name="connsiteY7" fmla="*/ 61258 h 1602408"/>
              <a:gd name="connsiteX8" fmla="*/ 441816 w 1812928"/>
              <a:gd name="connsiteY8" fmla="*/ 0 h 160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12928" h="1602408">
                <a:moveTo>
                  <a:pt x="441816" y="0"/>
                </a:moveTo>
                <a:lnTo>
                  <a:pt x="1812928" y="928061"/>
                </a:lnTo>
                <a:lnTo>
                  <a:pt x="1797198" y="953952"/>
                </a:lnTo>
                <a:cubicBezTo>
                  <a:pt x="1705459" y="1122829"/>
                  <a:pt x="1637497" y="1306497"/>
                  <a:pt x="1597806" y="1500462"/>
                </a:cubicBezTo>
                <a:lnTo>
                  <a:pt x="1582248" y="1602408"/>
                </a:lnTo>
                <a:lnTo>
                  <a:pt x="0" y="1336079"/>
                </a:lnTo>
                <a:lnTo>
                  <a:pt x="14838" y="1219307"/>
                </a:lnTo>
                <a:cubicBezTo>
                  <a:pt x="78043" y="805656"/>
                  <a:pt x="212238" y="415365"/>
                  <a:pt x="404601" y="61258"/>
                </a:cubicBezTo>
                <a:lnTo>
                  <a:pt x="441816" y="0"/>
                </a:lnTo>
                <a:close/>
              </a:path>
            </a:pathLst>
          </a:cu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9C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45FDD60-E432-22E9-9377-111E0D8B90B2}"/>
              </a:ext>
            </a:extLst>
          </p:cNvPr>
          <p:cNvSpPr/>
          <p:nvPr/>
        </p:nvSpPr>
        <p:spPr>
          <a:xfrm>
            <a:off x="11133450" y="7903049"/>
            <a:ext cx="1672146" cy="1530394"/>
          </a:xfrm>
          <a:custGeom>
            <a:avLst/>
            <a:gdLst>
              <a:gd name="connsiteX0" fmla="*/ 1654773 w 1672146"/>
              <a:gd name="connsiteY0" fmla="*/ 0 h 1530394"/>
              <a:gd name="connsiteX1" fmla="*/ 1667501 w 1672146"/>
              <a:gd name="connsiteY1" fmla="*/ 167375 h 1530394"/>
              <a:gd name="connsiteX2" fmla="*/ 1672146 w 1672146"/>
              <a:gd name="connsiteY2" fmla="*/ 351095 h 1530394"/>
              <a:gd name="connsiteX3" fmla="*/ 1511639 w 1672146"/>
              <a:gd name="connsiteY3" fmla="*/ 1412750 h 1530394"/>
              <a:gd name="connsiteX4" fmla="*/ 1471833 w 1672146"/>
              <a:gd name="connsiteY4" fmla="*/ 1530394 h 1530394"/>
              <a:gd name="connsiteX5" fmla="*/ 0 w 1672146"/>
              <a:gd name="connsiteY5" fmla="*/ 1076055 h 1530394"/>
              <a:gd name="connsiteX6" fmla="*/ 48042 w 1672146"/>
              <a:gd name="connsiteY6" fmla="*/ 889212 h 1530394"/>
              <a:gd name="connsiteX7" fmla="*/ 88399 w 1672146"/>
              <a:gd name="connsiteY7" fmla="*/ 488881 h 1530394"/>
              <a:gd name="connsiteX8" fmla="*/ 78143 w 1672146"/>
              <a:gd name="connsiteY8" fmla="*/ 285782 h 1530394"/>
              <a:gd name="connsiteX9" fmla="*/ 75108 w 1672146"/>
              <a:gd name="connsiteY9" fmla="*/ 265894 h 1530394"/>
              <a:gd name="connsiteX10" fmla="*/ 1654773 w 1672146"/>
              <a:gd name="connsiteY10" fmla="*/ 0 h 153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2146" h="1530394">
                <a:moveTo>
                  <a:pt x="1654773" y="0"/>
                </a:moveTo>
                <a:lnTo>
                  <a:pt x="1667501" y="167375"/>
                </a:lnTo>
                <a:cubicBezTo>
                  <a:pt x="1670585" y="228226"/>
                  <a:pt x="1672146" y="289478"/>
                  <a:pt x="1672146" y="351095"/>
                </a:cubicBezTo>
                <a:cubicBezTo>
                  <a:pt x="1672146" y="720797"/>
                  <a:pt x="1615952" y="1077374"/>
                  <a:pt x="1511639" y="1412750"/>
                </a:cubicBezTo>
                <a:lnTo>
                  <a:pt x="1471833" y="1530394"/>
                </a:lnTo>
                <a:lnTo>
                  <a:pt x="0" y="1076055"/>
                </a:lnTo>
                <a:lnTo>
                  <a:pt x="48042" y="889212"/>
                </a:lnTo>
                <a:cubicBezTo>
                  <a:pt x="74503" y="759902"/>
                  <a:pt x="88399" y="626014"/>
                  <a:pt x="88399" y="488881"/>
                </a:cubicBezTo>
                <a:cubicBezTo>
                  <a:pt x="88399" y="420315"/>
                  <a:pt x="84925" y="352560"/>
                  <a:pt x="78143" y="285782"/>
                </a:cubicBezTo>
                <a:lnTo>
                  <a:pt x="75108" y="265894"/>
                </a:lnTo>
                <a:lnTo>
                  <a:pt x="1654773" y="0"/>
                </a:lnTo>
                <a:close/>
              </a:path>
            </a:pathLst>
          </a:cu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9C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899577B0-BCC8-A852-13FB-D8E8A2D9FE29}"/>
              </a:ext>
            </a:extLst>
          </p:cNvPr>
          <p:cNvSpPr/>
          <p:nvPr/>
        </p:nvSpPr>
        <p:spPr>
          <a:xfrm>
            <a:off x="5665282" y="7918246"/>
            <a:ext cx="1667922" cy="1486674"/>
          </a:xfrm>
          <a:custGeom>
            <a:avLst/>
            <a:gdLst>
              <a:gd name="connsiteX0" fmla="*/ 16217 w 1667922"/>
              <a:gd name="connsiteY0" fmla="*/ 0 h 1486674"/>
              <a:gd name="connsiteX1" fmla="*/ 1594748 w 1667922"/>
              <a:gd name="connsiteY1" fmla="*/ 265703 h 1486674"/>
              <a:gd name="connsiteX2" fmla="*/ 1594003 w 1667922"/>
              <a:gd name="connsiteY2" fmla="*/ 270585 h 1486674"/>
              <a:gd name="connsiteX3" fmla="*/ 1583747 w 1667922"/>
              <a:gd name="connsiteY3" fmla="*/ 473684 h 1486674"/>
              <a:gd name="connsiteX4" fmla="*/ 1624104 w 1667922"/>
              <a:gd name="connsiteY4" fmla="*/ 874015 h 1486674"/>
              <a:gd name="connsiteX5" fmla="*/ 1667922 w 1667922"/>
              <a:gd name="connsiteY5" fmla="*/ 1044431 h 1486674"/>
              <a:gd name="connsiteX6" fmla="*/ 190662 w 1667922"/>
              <a:gd name="connsiteY6" fmla="*/ 1486674 h 1486674"/>
              <a:gd name="connsiteX7" fmla="*/ 160507 w 1667922"/>
              <a:gd name="connsiteY7" fmla="*/ 1397553 h 1486674"/>
              <a:gd name="connsiteX8" fmla="*/ 0 w 1667922"/>
              <a:gd name="connsiteY8" fmla="*/ 335898 h 1486674"/>
              <a:gd name="connsiteX9" fmla="*/ 4645 w 1667922"/>
              <a:gd name="connsiteY9" fmla="*/ 152178 h 1486674"/>
              <a:gd name="connsiteX10" fmla="*/ 16217 w 1667922"/>
              <a:gd name="connsiteY10" fmla="*/ 0 h 148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67922" h="1486674">
                <a:moveTo>
                  <a:pt x="16217" y="0"/>
                </a:moveTo>
                <a:lnTo>
                  <a:pt x="1594748" y="265703"/>
                </a:lnTo>
                <a:lnTo>
                  <a:pt x="1594003" y="270585"/>
                </a:lnTo>
                <a:cubicBezTo>
                  <a:pt x="1587221" y="337363"/>
                  <a:pt x="1583747" y="405118"/>
                  <a:pt x="1583747" y="473684"/>
                </a:cubicBezTo>
                <a:cubicBezTo>
                  <a:pt x="1583747" y="610817"/>
                  <a:pt x="1597643" y="744705"/>
                  <a:pt x="1624104" y="874015"/>
                </a:cubicBezTo>
                <a:lnTo>
                  <a:pt x="1667922" y="1044431"/>
                </a:lnTo>
                <a:lnTo>
                  <a:pt x="190662" y="1486674"/>
                </a:lnTo>
                <a:lnTo>
                  <a:pt x="160507" y="1397553"/>
                </a:lnTo>
                <a:cubicBezTo>
                  <a:pt x="56194" y="1062177"/>
                  <a:pt x="0" y="705600"/>
                  <a:pt x="0" y="335898"/>
                </a:cubicBezTo>
                <a:cubicBezTo>
                  <a:pt x="0" y="274281"/>
                  <a:pt x="1561" y="213029"/>
                  <a:pt x="4645" y="152178"/>
                </a:cubicBezTo>
                <a:lnTo>
                  <a:pt x="16217" y="0"/>
                </a:lnTo>
                <a:close/>
              </a:path>
            </a:pathLst>
          </a:cu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9CC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E52906A8-6E30-FBC4-8D08-AA91F81B0850}"/>
              </a:ext>
            </a:extLst>
          </p:cNvPr>
          <p:cNvSpPr/>
          <p:nvPr/>
        </p:nvSpPr>
        <p:spPr>
          <a:xfrm>
            <a:off x="7424244" y="6558423"/>
            <a:ext cx="3661672" cy="3661672"/>
          </a:xfrm>
          <a:prstGeom prst="ellipse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>
            <a:outerShdw blurRad="139700" dist="762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74DE9B7D-0D76-7044-B47A-002A62721AA4}"/>
              </a:ext>
            </a:extLst>
          </p:cNvPr>
          <p:cNvSpPr>
            <a:spLocks noChangeAspect="1"/>
          </p:cNvSpPr>
          <p:nvPr/>
        </p:nvSpPr>
        <p:spPr>
          <a:xfrm>
            <a:off x="8227993" y="7340784"/>
            <a:ext cx="2134089" cy="2134089"/>
          </a:xfrm>
          <a:prstGeom prst="ellipse">
            <a:avLst/>
          </a:prstGeom>
          <a:solidFill>
            <a:srgbClr val="3F2B1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8E137CF-E17C-A463-6672-1C8D92F51443}"/>
              </a:ext>
            </a:extLst>
          </p:cNvPr>
          <p:cNvSpPr txBox="1"/>
          <p:nvPr/>
        </p:nvSpPr>
        <p:spPr>
          <a:xfrm rot="162786">
            <a:off x="8040027" y="7148436"/>
            <a:ext cx="2449398" cy="2462092"/>
          </a:xfrm>
          <a:prstGeom prst="rect">
            <a:avLst/>
          </a:prstGeom>
          <a:noFill/>
        </p:spPr>
        <p:txBody>
          <a:bodyPr wrap="square">
            <a:prstTxWarp prst="textArchUp">
              <a:avLst>
                <a:gd name="adj" fmla="val 8064418"/>
              </a:avLst>
            </a:prstTxWarp>
            <a:spAutoFit/>
          </a:bodyPr>
          <a:lstStyle/>
          <a:p>
            <a:pPr algn="ctr"/>
            <a:r>
              <a:rPr lang="en-US" sz="4800" b="1" dirty="0">
                <a:solidFill>
                  <a:srgbClr val="3F2B1F"/>
                </a:solidFill>
                <a:latin typeface="Rajdhani bold" panose="02000000000000000000" pitchFamily="2" charset="0"/>
                <a:ea typeface="Open Sans" pitchFamily="2" charset="0"/>
                <a:cs typeface="Rajdhani bold" panose="02000000000000000000" pitchFamily="2" charset="0"/>
              </a:rPr>
              <a:t>TABLE  OF  CONTENTS</a:t>
            </a:r>
            <a:endParaRPr lang="en-IN" sz="4800" b="1" dirty="0">
              <a:solidFill>
                <a:srgbClr val="3F2B1F"/>
              </a:solidFill>
              <a:latin typeface="Rajdhani bold" panose="02000000000000000000" pitchFamily="2" charset="0"/>
              <a:ea typeface="Open Sans" pitchFamily="2" charset="0"/>
              <a:cs typeface="Rajdhani bold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2E8BF0-4446-1109-4B2E-0653EFDF1F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749" y="7655570"/>
            <a:ext cx="1325669" cy="1325669"/>
          </a:xfrm>
          <a:prstGeom prst="rect">
            <a:avLst/>
          </a:pr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A0A218C-CE73-1766-B03B-7B32AE186584}"/>
              </a:ext>
            </a:extLst>
          </p:cNvPr>
          <p:cNvSpPr txBox="1"/>
          <p:nvPr/>
        </p:nvSpPr>
        <p:spPr>
          <a:xfrm rot="15955120">
            <a:off x="4666875" y="8368658"/>
            <a:ext cx="1814733" cy="712859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978765"/>
              </a:avLst>
            </a:prstTxWarp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jdhani bold" panose="02000000000000000000" pitchFamily="2" charset="0"/>
                <a:ea typeface="Open Sans" pitchFamily="2" charset="0"/>
                <a:cs typeface="Rajdhani bold" panose="02000000000000000000" pitchFamily="2" charset="0"/>
              </a:rPr>
              <a:t>STEP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jdhani bold" panose="02000000000000000000" pitchFamily="2" charset="0"/>
                <a:ea typeface="Open Sans" pitchFamily="2" charset="0"/>
                <a:cs typeface="Rajdhani bold" panose="02000000000000000000" pitchFamily="2" charset="0"/>
              </a:rPr>
              <a:t> 01</a:t>
            </a:r>
            <a:endParaRPr lang="en-IN" sz="3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jdhani bold" panose="02000000000000000000" pitchFamily="2" charset="0"/>
              <a:ea typeface="Open Sans" pitchFamily="2" charset="0"/>
              <a:cs typeface="Rajdhani bold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A2B36-BE9A-E449-156E-08C446665B6B}"/>
              </a:ext>
            </a:extLst>
          </p:cNvPr>
          <p:cNvSpPr txBox="1"/>
          <p:nvPr/>
        </p:nvSpPr>
        <p:spPr>
          <a:xfrm rot="18828516">
            <a:off x="5769399" y="5418873"/>
            <a:ext cx="1814733" cy="712859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978765"/>
              </a:avLst>
            </a:prstTxWarp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jdhani bold" panose="02000000000000000000" pitchFamily="2" charset="0"/>
                <a:ea typeface="Open Sans" pitchFamily="2" charset="0"/>
                <a:cs typeface="Rajdhani bold" panose="02000000000000000000" pitchFamily="2" charset="0"/>
              </a:rPr>
              <a:t>STEP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jdhani bold" panose="02000000000000000000" pitchFamily="2" charset="0"/>
                <a:ea typeface="Open Sans" pitchFamily="2" charset="0"/>
                <a:cs typeface="Rajdhani bold" panose="02000000000000000000" pitchFamily="2" charset="0"/>
              </a:rPr>
              <a:t> 03</a:t>
            </a:r>
            <a:endParaRPr lang="en-IN" sz="3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jdhani bold" panose="02000000000000000000" pitchFamily="2" charset="0"/>
              <a:ea typeface="Open Sans" pitchFamily="2" charset="0"/>
              <a:cs typeface="Rajdhani bold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6A2D1B-DB08-122E-81CC-20D78A425E27}"/>
              </a:ext>
            </a:extLst>
          </p:cNvPr>
          <p:cNvSpPr txBox="1"/>
          <p:nvPr/>
        </p:nvSpPr>
        <p:spPr>
          <a:xfrm rot="17431665">
            <a:off x="4880484" y="6733821"/>
            <a:ext cx="1814733" cy="712859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978765"/>
              </a:avLst>
            </a:prstTxWarp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jdhani bold" panose="02000000000000000000" pitchFamily="2" charset="0"/>
                <a:ea typeface="Open Sans" pitchFamily="2" charset="0"/>
                <a:cs typeface="Rajdhani bold" panose="02000000000000000000" pitchFamily="2" charset="0"/>
              </a:rPr>
              <a:t>STEP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jdhani bold" panose="02000000000000000000" pitchFamily="2" charset="0"/>
                <a:ea typeface="Open Sans" pitchFamily="2" charset="0"/>
                <a:cs typeface="Rajdhani bold" panose="02000000000000000000" pitchFamily="2" charset="0"/>
              </a:rPr>
              <a:t> 02</a:t>
            </a:r>
            <a:endParaRPr lang="en-IN" sz="32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jdhani bold" panose="02000000000000000000" pitchFamily="2" charset="0"/>
              <a:ea typeface="Open Sans" pitchFamily="2" charset="0"/>
              <a:cs typeface="Rajdhani bold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894298-2198-B92F-E751-87C5F3903E40}"/>
              </a:ext>
            </a:extLst>
          </p:cNvPr>
          <p:cNvSpPr txBox="1"/>
          <p:nvPr/>
        </p:nvSpPr>
        <p:spPr>
          <a:xfrm rot="20792424">
            <a:off x="7423059" y="4482481"/>
            <a:ext cx="1814733" cy="712859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978765"/>
              </a:avLst>
            </a:prstTxWarp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jdhani bold" panose="02000000000000000000" pitchFamily="2" charset="0"/>
                <a:ea typeface="Open Sans" pitchFamily="2" charset="0"/>
                <a:cs typeface="Rajdhani bold" panose="02000000000000000000" pitchFamily="2" charset="0"/>
              </a:rPr>
              <a:t>STEP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jdhani bold" panose="02000000000000000000" pitchFamily="2" charset="0"/>
                <a:ea typeface="Open Sans" pitchFamily="2" charset="0"/>
                <a:cs typeface="Rajdhani bold" panose="02000000000000000000" pitchFamily="2" charset="0"/>
              </a:rPr>
              <a:t> 04</a:t>
            </a:r>
            <a:endParaRPr lang="en-IN" sz="32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jdhani bold" panose="02000000000000000000" pitchFamily="2" charset="0"/>
              <a:ea typeface="Open Sans" pitchFamily="2" charset="0"/>
              <a:cs typeface="Rajdhani bold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9E1FF-40E1-FEB6-BF88-D8543050BDB5}"/>
              </a:ext>
            </a:extLst>
          </p:cNvPr>
          <p:cNvSpPr txBox="1"/>
          <p:nvPr/>
        </p:nvSpPr>
        <p:spPr>
          <a:xfrm rot="898719">
            <a:off x="9184936" y="4429842"/>
            <a:ext cx="1814733" cy="712859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978765"/>
              </a:avLst>
            </a:prstTxWarp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jdhani bold" panose="02000000000000000000" pitchFamily="2" charset="0"/>
                <a:ea typeface="Open Sans" pitchFamily="2" charset="0"/>
                <a:cs typeface="Rajdhani bold" panose="02000000000000000000" pitchFamily="2" charset="0"/>
              </a:rPr>
              <a:t>STEP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jdhani bold" panose="02000000000000000000" pitchFamily="2" charset="0"/>
                <a:ea typeface="Open Sans" pitchFamily="2" charset="0"/>
                <a:cs typeface="Rajdhani bold" panose="02000000000000000000" pitchFamily="2" charset="0"/>
              </a:rPr>
              <a:t> 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AD9CFD-D41C-3B1A-30AA-6454000B96C0}"/>
              </a:ext>
            </a:extLst>
          </p:cNvPr>
          <p:cNvSpPr txBox="1"/>
          <p:nvPr/>
        </p:nvSpPr>
        <p:spPr>
          <a:xfrm rot="2795284">
            <a:off x="10743464" y="5322440"/>
            <a:ext cx="1814733" cy="712859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978765"/>
              </a:avLst>
            </a:prstTxWarp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jdhani bold" panose="02000000000000000000" pitchFamily="2" charset="0"/>
                <a:ea typeface="Open Sans" pitchFamily="2" charset="0"/>
                <a:cs typeface="Rajdhani bold" panose="02000000000000000000" pitchFamily="2" charset="0"/>
              </a:rPr>
              <a:t>STEP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jdhani bold" panose="02000000000000000000" pitchFamily="2" charset="0"/>
                <a:ea typeface="Open Sans" pitchFamily="2" charset="0"/>
                <a:cs typeface="Rajdhani bold" panose="02000000000000000000" pitchFamily="2" charset="0"/>
              </a:rPr>
              <a:t> 06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62B6D-3562-1A2E-D442-5C05EE911082}"/>
              </a:ext>
            </a:extLst>
          </p:cNvPr>
          <p:cNvSpPr txBox="1"/>
          <p:nvPr/>
        </p:nvSpPr>
        <p:spPr>
          <a:xfrm rot="4443649">
            <a:off x="11720027" y="6729445"/>
            <a:ext cx="1814733" cy="712859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978765"/>
              </a:avLst>
            </a:prstTxWarp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jdhani bold" panose="02000000000000000000" pitchFamily="2" charset="0"/>
                <a:ea typeface="Open Sans" pitchFamily="2" charset="0"/>
                <a:cs typeface="Rajdhani bold" panose="02000000000000000000" pitchFamily="2" charset="0"/>
              </a:rPr>
              <a:t>STEP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jdhani bold" panose="02000000000000000000" pitchFamily="2" charset="0"/>
                <a:ea typeface="Open Sans" pitchFamily="2" charset="0"/>
                <a:cs typeface="Rajdhani bold" panose="02000000000000000000" pitchFamily="2" charset="0"/>
              </a:rPr>
              <a:t> 07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91D55E-E643-AD8A-0945-534F1CB88025}"/>
              </a:ext>
            </a:extLst>
          </p:cNvPr>
          <p:cNvSpPr txBox="1"/>
          <p:nvPr/>
        </p:nvSpPr>
        <p:spPr>
          <a:xfrm rot="5640062">
            <a:off x="11955502" y="8287236"/>
            <a:ext cx="1814733" cy="712859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978765"/>
              </a:avLst>
            </a:prstTxWarp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jdhani bold" panose="02000000000000000000" pitchFamily="2" charset="0"/>
                <a:ea typeface="Open Sans" pitchFamily="2" charset="0"/>
                <a:cs typeface="Rajdhani bold" panose="02000000000000000000" pitchFamily="2" charset="0"/>
              </a:rPr>
              <a:t>STEP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jdhani bold" panose="02000000000000000000" pitchFamily="2" charset="0"/>
                <a:ea typeface="Open Sans" pitchFamily="2" charset="0"/>
                <a:cs typeface="Rajdhani bold" panose="02000000000000000000" pitchFamily="2" charset="0"/>
              </a:rPr>
              <a:t> 08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D3EC15-FFCA-2FDD-36D1-E2512697DC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0000"/>
            <a:duotone>
              <a:prstClr val="black"/>
              <a:srgbClr val="59595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236" y="5724253"/>
            <a:ext cx="1038755" cy="10387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7729C8C-1BC1-8541-8DF4-A1FFD305F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595959">
                <a:tint val="45000"/>
                <a:satMod val="400000"/>
              </a:srgbClr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839" y="5015247"/>
            <a:ext cx="1034243" cy="103424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38F5C2B-774D-C01E-BCD8-6AB4CA0930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70000"/>
            <a:duotone>
              <a:prstClr val="black"/>
              <a:srgbClr val="59595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453" y="5848005"/>
            <a:ext cx="983615" cy="9836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F172AEF-D2B0-DC53-53FE-B487BA19DA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595959">
                <a:tint val="45000"/>
                <a:satMod val="400000"/>
              </a:srgbClr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860" y="7024457"/>
            <a:ext cx="860410" cy="8604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B9E0500-334D-9932-C60B-2FEFE58984C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70000"/>
            <a:duotone>
              <a:prstClr val="black"/>
              <a:srgbClr val="59595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158" y="8156090"/>
            <a:ext cx="871245" cy="87124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1433625-E9DF-4958-A742-698E12A5122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70000"/>
            <a:duotone>
              <a:prstClr val="black"/>
              <a:srgbClr val="59595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346" y="8249881"/>
            <a:ext cx="890305" cy="8903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F1C0B1F-1D1A-1D70-E8CD-30FAF783065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 amt="70000"/>
            <a:duotone>
              <a:prstClr val="black"/>
              <a:srgbClr val="59595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057" y="5066920"/>
            <a:ext cx="947589" cy="947589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3CF775B-B757-FC5B-CBAD-E37FE72ABF99}"/>
              </a:ext>
            </a:extLst>
          </p:cNvPr>
          <p:cNvCxnSpPr>
            <a:cxnSpLocks/>
          </p:cNvCxnSpPr>
          <p:nvPr/>
        </p:nvCxnSpPr>
        <p:spPr>
          <a:xfrm flipV="1">
            <a:off x="3258763" y="8558276"/>
            <a:ext cx="1392856" cy="307120"/>
          </a:xfrm>
          <a:prstGeom prst="bentConnector3">
            <a:avLst/>
          </a:prstGeom>
          <a:ln w="19050">
            <a:solidFill>
              <a:srgbClr val="A67C52"/>
            </a:solidFill>
            <a:prstDash val="dash"/>
            <a:headEnd type="oval"/>
            <a:tailEnd type="oval"/>
          </a:ln>
          <a:effectLst>
            <a:outerShdw blurRad="63500" sx="102000" sy="102000" algn="ctr" rotWithShape="0">
              <a:prstClr val="black">
                <a:alpha val="5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6DA4F3B-0629-A586-97BF-D1CDADE432C8}"/>
              </a:ext>
            </a:extLst>
          </p:cNvPr>
          <p:cNvCxnSpPr>
            <a:cxnSpLocks/>
          </p:cNvCxnSpPr>
          <p:nvPr/>
        </p:nvCxnSpPr>
        <p:spPr>
          <a:xfrm flipV="1">
            <a:off x="3724128" y="6442963"/>
            <a:ext cx="1392856" cy="307120"/>
          </a:xfrm>
          <a:prstGeom prst="bentConnector3">
            <a:avLst/>
          </a:prstGeom>
          <a:ln w="19050">
            <a:solidFill>
              <a:srgbClr val="A67C52"/>
            </a:solidFill>
            <a:prstDash val="dash"/>
            <a:headEnd type="oval"/>
            <a:tailEnd type="oval"/>
          </a:ln>
          <a:effectLst>
            <a:outerShdw blurRad="63500" sx="102000" sy="102000" algn="ctr" rotWithShape="0">
              <a:prstClr val="black">
                <a:alpha val="5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48CC8EE-2501-E02E-9076-BD2F5C151373}"/>
              </a:ext>
            </a:extLst>
          </p:cNvPr>
          <p:cNvCxnSpPr>
            <a:cxnSpLocks/>
          </p:cNvCxnSpPr>
          <p:nvPr/>
        </p:nvCxnSpPr>
        <p:spPr>
          <a:xfrm>
            <a:off x="5035536" y="4488392"/>
            <a:ext cx="1392856" cy="307120"/>
          </a:xfrm>
          <a:prstGeom prst="bentConnector3">
            <a:avLst/>
          </a:prstGeom>
          <a:ln w="19050">
            <a:solidFill>
              <a:srgbClr val="A67C52"/>
            </a:solidFill>
            <a:prstDash val="dash"/>
            <a:headEnd type="oval"/>
            <a:tailEnd type="oval"/>
          </a:ln>
          <a:effectLst>
            <a:outerShdw blurRad="63500" sx="102000" sy="102000" algn="ctr" rotWithShape="0">
              <a:prstClr val="black">
                <a:alpha val="5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21C3DB7-AAB0-8D7A-A819-1495F2C3A9F5}"/>
              </a:ext>
            </a:extLst>
          </p:cNvPr>
          <p:cNvCxnSpPr>
            <a:cxnSpLocks/>
          </p:cNvCxnSpPr>
          <p:nvPr/>
        </p:nvCxnSpPr>
        <p:spPr>
          <a:xfrm flipV="1">
            <a:off x="13793552" y="8379240"/>
            <a:ext cx="1392856" cy="307120"/>
          </a:xfrm>
          <a:prstGeom prst="bentConnector3">
            <a:avLst/>
          </a:prstGeom>
          <a:ln w="19050">
            <a:solidFill>
              <a:srgbClr val="42210B"/>
            </a:solidFill>
            <a:prstDash val="dash"/>
            <a:headEnd type="oval"/>
            <a:tailEnd type="oval"/>
          </a:ln>
          <a:effectLst>
            <a:outerShdw blurRad="63500" sx="102000" sy="102000" algn="ctr" rotWithShape="0">
              <a:prstClr val="black">
                <a:alpha val="5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48C4717-AAFF-72B0-F3DF-E2289C8956C6}"/>
              </a:ext>
            </a:extLst>
          </p:cNvPr>
          <p:cNvCxnSpPr>
            <a:cxnSpLocks/>
          </p:cNvCxnSpPr>
          <p:nvPr/>
        </p:nvCxnSpPr>
        <p:spPr>
          <a:xfrm flipV="1">
            <a:off x="13520089" y="6506447"/>
            <a:ext cx="1392856" cy="307120"/>
          </a:xfrm>
          <a:prstGeom prst="bentConnector3">
            <a:avLst/>
          </a:prstGeom>
          <a:ln w="19050">
            <a:solidFill>
              <a:srgbClr val="603813"/>
            </a:solidFill>
            <a:prstDash val="dash"/>
            <a:headEnd type="oval"/>
            <a:tailEnd type="oval"/>
          </a:ln>
          <a:effectLst>
            <a:outerShdw blurRad="63500" sx="102000" sy="102000" algn="ctr" rotWithShape="0">
              <a:prstClr val="black">
                <a:alpha val="5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3881585B-B013-2BF0-9B25-519251F43C2C}"/>
              </a:ext>
            </a:extLst>
          </p:cNvPr>
          <p:cNvCxnSpPr>
            <a:cxnSpLocks/>
          </p:cNvCxnSpPr>
          <p:nvPr/>
        </p:nvCxnSpPr>
        <p:spPr>
          <a:xfrm flipH="1">
            <a:off x="12056895" y="4530152"/>
            <a:ext cx="1392856" cy="307120"/>
          </a:xfrm>
          <a:prstGeom prst="bentConnector3">
            <a:avLst/>
          </a:prstGeom>
          <a:ln w="19050">
            <a:solidFill>
              <a:srgbClr val="754C24"/>
            </a:solidFill>
            <a:prstDash val="dash"/>
            <a:headEnd type="oval"/>
            <a:tailEnd type="oval"/>
          </a:ln>
          <a:effectLst>
            <a:outerShdw blurRad="63500" sx="102000" sy="102000" algn="ctr" rotWithShape="0">
              <a:prstClr val="black">
                <a:alpha val="5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086830-8C56-30A8-7959-47282C3B7ACD}"/>
              </a:ext>
            </a:extLst>
          </p:cNvPr>
          <p:cNvCxnSpPr>
            <a:cxnSpLocks/>
          </p:cNvCxnSpPr>
          <p:nvPr/>
        </p:nvCxnSpPr>
        <p:spPr>
          <a:xfrm rot="3300000" flipH="1">
            <a:off x="7641823" y="3427718"/>
            <a:ext cx="1139456" cy="1301"/>
          </a:xfrm>
          <a:prstGeom prst="line">
            <a:avLst/>
          </a:prstGeom>
          <a:ln w="19050">
            <a:solidFill>
              <a:srgbClr val="A67C52"/>
            </a:solidFill>
            <a:prstDash val="dash"/>
            <a:headEnd type="oval"/>
            <a:tailEnd type="oval"/>
          </a:ln>
          <a:effectLst>
            <a:outerShdw blurRad="63500" sx="102000" sy="102000" algn="ctr" rotWithShape="0">
              <a:prstClr val="black">
                <a:alpha val="5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2BF4A97-A675-A365-9D76-68B7B995E906}"/>
              </a:ext>
            </a:extLst>
          </p:cNvPr>
          <p:cNvSpPr txBox="1"/>
          <p:nvPr/>
        </p:nvSpPr>
        <p:spPr>
          <a:xfrm>
            <a:off x="183026" y="8448811"/>
            <a:ext cx="270940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Rajdhani bold" panose="02000000000000000000" pitchFamily="2" charset="0"/>
                <a:cs typeface="Rajdhani bold" panose="02000000000000000000" pitchFamily="2" charset="0"/>
              </a:rPr>
              <a:t>Introduction</a:t>
            </a:r>
            <a:endParaRPr lang="en-IN" sz="2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7E1D34-4389-94F4-A326-D252C344944D}"/>
              </a:ext>
            </a:extLst>
          </p:cNvPr>
          <p:cNvGrpSpPr/>
          <p:nvPr/>
        </p:nvGrpSpPr>
        <p:grpSpPr>
          <a:xfrm>
            <a:off x="336128" y="8865175"/>
            <a:ext cx="2892839" cy="726989"/>
            <a:chOff x="174101" y="8940131"/>
            <a:chExt cx="2892839" cy="72698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210E9D5-BF0C-B943-A491-9943AA5C572A}"/>
                </a:ext>
              </a:extLst>
            </p:cNvPr>
            <p:cNvSpPr txBox="1"/>
            <p:nvPr/>
          </p:nvSpPr>
          <p:spPr>
            <a:xfrm>
              <a:off x="183107" y="8940131"/>
              <a:ext cx="28838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conomica" panose="02000506040000020004" pitchFamily="2" charset="0"/>
                </a:rPr>
                <a:t>Reason / Issues causing Diabetes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C65667-97E2-A7B1-42B2-7A64F5C9B209}"/>
                </a:ext>
              </a:extLst>
            </p:cNvPr>
            <p:cNvSpPr txBox="1"/>
            <p:nvPr/>
          </p:nvSpPr>
          <p:spPr>
            <a:xfrm>
              <a:off x="174101" y="9267010"/>
              <a:ext cx="28205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conomica" panose="02000506040000020004" pitchFamily="2" charset="0"/>
                </a:rPr>
                <a:t>Objectives and Value of the study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55F0659-8798-9F5F-F149-477AE90D90CE}"/>
              </a:ext>
            </a:extLst>
          </p:cNvPr>
          <p:cNvSpPr txBox="1"/>
          <p:nvPr/>
        </p:nvSpPr>
        <p:spPr>
          <a:xfrm>
            <a:off x="345134" y="6301266"/>
            <a:ext cx="335316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Rajdhani bold" panose="02000000000000000000" pitchFamily="2" charset="0"/>
                <a:cs typeface="Rajdhani bold" panose="02000000000000000000" pitchFamily="2" charset="0"/>
              </a:rPr>
              <a:t>Literature Review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5E755D-3892-2D31-2294-F074F22C2B30}"/>
              </a:ext>
            </a:extLst>
          </p:cNvPr>
          <p:cNvSpPr txBox="1"/>
          <p:nvPr/>
        </p:nvSpPr>
        <p:spPr>
          <a:xfrm>
            <a:off x="342189" y="6704027"/>
            <a:ext cx="3099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</a:rPr>
              <a:t>Existence papers and Classifications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B962E4-553E-C886-75F8-1FBA9AAD7647}"/>
              </a:ext>
            </a:extLst>
          </p:cNvPr>
          <p:cNvSpPr txBox="1"/>
          <p:nvPr/>
        </p:nvSpPr>
        <p:spPr>
          <a:xfrm>
            <a:off x="411806" y="6986841"/>
            <a:ext cx="3251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</a:rPr>
              <a:t>Discussion of Approaches / Algorithm to Identify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58A0CE-2C20-9EBE-FCB6-7C8BFB785B8A}"/>
              </a:ext>
            </a:extLst>
          </p:cNvPr>
          <p:cNvSpPr txBox="1"/>
          <p:nvPr/>
        </p:nvSpPr>
        <p:spPr>
          <a:xfrm>
            <a:off x="14661592" y="7992329"/>
            <a:ext cx="33640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Rajdhani bold" panose="02000000000000000000" pitchFamily="2" charset="0"/>
                <a:cs typeface="Rajdhani bold" panose="02000000000000000000" pitchFamily="2" charset="0"/>
              </a:rPr>
              <a:t>Appendices and References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A7D46D-EB14-67A9-AC26-0A454FA4BF5B}"/>
              </a:ext>
            </a:extLst>
          </p:cNvPr>
          <p:cNvSpPr txBox="1"/>
          <p:nvPr/>
        </p:nvSpPr>
        <p:spPr>
          <a:xfrm>
            <a:off x="15029237" y="8769096"/>
            <a:ext cx="3251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</a:rPr>
              <a:t>Links and codes used in the project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5C02C4-8B15-F7B9-20F1-7FEE52E3832D}"/>
              </a:ext>
            </a:extLst>
          </p:cNvPr>
          <p:cNvSpPr txBox="1"/>
          <p:nvPr/>
        </p:nvSpPr>
        <p:spPr>
          <a:xfrm>
            <a:off x="14326980" y="6130648"/>
            <a:ext cx="336408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5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Rajdhani bold" panose="02000000000000000000" pitchFamily="2" charset="0"/>
                <a:cs typeface="Rajdhani bold" panose="02000000000000000000" pitchFamily="2" charset="0"/>
              </a:rPr>
              <a:t>Conclusion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8BA476-BFCF-27A2-3935-002C7BF38E62}"/>
              </a:ext>
            </a:extLst>
          </p:cNvPr>
          <p:cNvSpPr txBox="1"/>
          <p:nvPr/>
        </p:nvSpPr>
        <p:spPr>
          <a:xfrm>
            <a:off x="14778208" y="6558423"/>
            <a:ext cx="3251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</a:rPr>
              <a:t>Importance of the used approach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723F55-8E56-98ED-11C2-164979BF7C10}"/>
              </a:ext>
            </a:extLst>
          </p:cNvPr>
          <p:cNvSpPr txBox="1"/>
          <p:nvPr/>
        </p:nvSpPr>
        <p:spPr>
          <a:xfrm>
            <a:off x="14562318" y="6858000"/>
            <a:ext cx="3251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</a:rPr>
              <a:t>Suggestion for future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4959C5-B869-6F1C-B288-E403C2145E35}"/>
              </a:ext>
            </a:extLst>
          </p:cNvPr>
          <p:cNvSpPr txBox="1"/>
          <p:nvPr/>
        </p:nvSpPr>
        <p:spPr>
          <a:xfrm>
            <a:off x="669471" y="3608371"/>
            <a:ext cx="570161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Rajdhani bold" panose="02000000000000000000" pitchFamily="2" charset="0"/>
                <a:cs typeface="Rajdhani bold" panose="02000000000000000000" pitchFamily="2" charset="0"/>
              </a:rPr>
              <a:t>Data Gathering /Data Refinement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E5D1BE-0FD7-7F6B-817D-0CA5F4AEE03D}"/>
              </a:ext>
            </a:extLst>
          </p:cNvPr>
          <p:cNvSpPr txBox="1"/>
          <p:nvPr/>
        </p:nvSpPr>
        <p:spPr>
          <a:xfrm>
            <a:off x="471485" y="4436307"/>
            <a:ext cx="3099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</a:rPr>
              <a:t>Comprehensive Dataset Overview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C3BA9F-1A41-72E0-E310-DC61779774AD}"/>
              </a:ext>
            </a:extLst>
          </p:cNvPr>
          <p:cNvSpPr txBox="1"/>
          <p:nvPr/>
        </p:nvSpPr>
        <p:spPr>
          <a:xfrm>
            <a:off x="646350" y="4754880"/>
            <a:ext cx="346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</a:rPr>
              <a:t>Refinement and Data Preparation Steps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ADCFE9-64FF-17CA-964D-34F049FC283A}"/>
              </a:ext>
            </a:extLst>
          </p:cNvPr>
          <p:cNvSpPr txBox="1"/>
          <p:nvPr/>
        </p:nvSpPr>
        <p:spPr>
          <a:xfrm>
            <a:off x="5460166" y="1282204"/>
            <a:ext cx="336595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Rajdhani bold" panose="02000000000000000000" pitchFamily="2" charset="0"/>
                <a:cs typeface="Rajdhani bold" panose="02000000000000000000" pitchFamily="2" charset="0"/>
              </a:rPr>
              <a:t>Feature Extraction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3FA319-7209-61AD-E4D3-C211AE2841B4}"/>
              </a:ext>
            </a:extLst>
          </p:cNvPr>
          <p:cNvSpPr txBox="1"/>
          <p:nvPr/>
        </p:nvSpPr>
        <p:spPr>
          <a:xfrm>
            <a:off x="10283018" y="1282204"/>
            <a:ext cx="249559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Rajdhani bold" panose="02000000000000000000" pitchFamily="2" charset="0"/>
                <a:cs typeface="Rajdhani bold" panose="02000000000000000000" pitchFamily="2" charset="0"/>
              </a:rPr>
              <a:t>Methodology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AB7872-0858-4A0E-B776-2380C72DE161}"/>
              </a:ext>
            </a:extLst>
          </p:cNvPr>
          <p:cNvSpPr txBox="1"/>
          <p:nvPr/>
        </p:nvSpPr>
        <p:spPr>
          <a:xfrm>
            <a:off x="13868400" y="4011338"/>
            <a:ext cx="394501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5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Rajdhani bold" panose="02000000000000000000" pitchFamily="2" charset="0"/>
                <a:cs typeface="Rajdhani bold" panose="02000000000000000000" pitchFamily="2" charset="0"/>
              </a:rPr>
              <a:t>Experimental Results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89B049-F613-0FA4-F7FB-E06704099ACE}"/>
              </a:ext>
            </a:extLst>
          </p:cNvPr>
          <p:cNvSpPr txBox="1"/>
          <p:nvPr/>
        </p:nvSpPr>
        <p:spPr>
          <a:xfrm>
            <a:off x="14439967" y="4446680"/>
            <a:ext cx="3251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</a:rPr>
              <a:t>Visuals of Compared models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206E8F-A04D-EC47-B57B-40799F80ED2F}"/>
              </a:ext>
            </a:extLst>
          </p:cNvPr>
          <p:cNvSpPr txBox="1"/>
          <p:nvPr/>
        </p:nvSpPr>
        <p:spPr>
          <a:xfrm>
            <a:off x="14501142" y="4791456"/>
            <a:ext cx="3251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</a:rPr>
              <a:t>Accuracy, confusion matrix  of models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0D860DD-01C0-167B-287C-922E74298C7E}"/>
              </a:ext>
            </a:extLst>
          </p:cNvPr>
          <p:cNvCxnSpPr>
            <a:cxnSpLocks/>
          </p:cNvCxnSpPr>
          <p:nvPr/>
        </p:nvCxnSpPr>
        <p:spPr>
          <a:xfrm rot="18300000">
            <a:off x="9688403" y="3427719"/>
            <a:ext cx="1139456" cy="1301"/>
          </a:xfrm>
          <a:prstGeom prst="line">
            <a:avLst/>
          </a:prstGeom>
          <a:ln w="19050">
            <a:solidFill>
              <a:srgbClr val="754C24"/>
            </a:solidFill>
            <a:prstDash val="dash"/>
            <a:headEnd type="oval"/>
            <a:tailEnd type="oval"/>
          </a:ln>
          <a:effectLst>
            <a:outerShdw blurRad="63500" sx="102000" sy="102000" algn="ctr" rotWithShape="0">
              <a:prstClr val="black">
                <a:alpha val="5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A7D9E47-E603-BD7A-699A-C163D67C73B9}"/>
              </a:ext>
            </a:extLst>
          </p:cNvPr>
          <p:cNvSpPr txBox="1"/>
          <p:nvPr/>
        </p:nvSpPr>
        <p:spPr>
          <a:xfrm>
            <a:off x="5593260" y="1715590"/>
            <a:ext cx="3099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</a:rPr>
              <a:t>Divide Features into X and 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B32054-D77F-737F-9537-A308978AEE75}"/>
              </a:ext>
            </a:extLst>
          </p:cNvPr>
          <p:cNvSpPr txBox="1"/>
          <p:nvPr/>
        </p:nvSpPr>
        <p:spPr>
          <a:xfrm>
            <a:off x="5668260" y="2029114"/>
            <a:ext cx="3099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</a:rPr>
              <a:t>Machine Learning / Deep learning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0F0F548-BAAF-AD18-B9CA-9C26A2B46491}"/>
              </a:ext>
            </a:extLst>
          </p:cNvPr>
          <p:cNvSpPr txBox="1"/>
          <p:nvPr/>
        </p:nvSpPr>
        <p:spPr>
          <a:xfrm>
            <a:off x="9980936" y="1715590"/>
            <a:ext cx="3099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</a:rPr>
              <a:t>Algorithms or Models Used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6CFA9E-73C6-511D-6474-EFB4CD0957C1}"/>
              </a:ext>
            </a:extLst>
          </p:cNvPr>
          <p:cNvSpPr txBox="1"/>
          <p:nvPr/>
        </p:nvSpPr>
        <p:spPr>
          <a:xfrm>
            <a:off x="9980936" y="2029114"/>
            <a:ext cx="3099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Economica" panose="02000506040000020004" pitchFamily="2" charset="0"/>
              </a:rPr>
              <a:t>Compare each Evaluate Algorithm</a:t>
            </a:r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E62FAC3D-8DD5-A652-F6F9-2741DFF07D24}"/>
              </a:ext>
            </a:extLst>
          </p:cNvPr>
          <p:cNvSpPr>
            <a:spLocks noChangeAspect="1"/>
          </p:cNvSpPr>
          <p:nvPr/>
        </p:nvSpPr>
        <p:spPr>
          <a:xfrm rot="12262343" flipH="1">
            <a:off x="-4316066" y="-3807148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">
            <a:extLst>
              <a:ext uri="{FF2B5EF4-FFF2-40B4-BE49-F238E27FC236}">
                <a16:creationId xmlns:a16="http://schemas.microsoft.com/office/drawing/2014/main" id="{77FD6D02-83AB-53BF-1F3F-55ACD7FD55ED}"/>
              </a:ext>
            </a:extLst>
          </p:cNvPr>
          <p:cNvSpPr>
            <a:spLocks noChangeAspect="1"/>
          </p:cNvSpPr>
          <p:nvPr/>
        </p:nvSpPr>
        <p:spPr>
          <a:xfrm rot="20024336" flipH="1" flipV="1">
            <a:off x="15007397" y="-3975698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4544CEA-3272-3F21-1779-B63B60F8FA3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rgbClr val="595959">
                <a:tint val="45000"/>
                <a:satMod val="400000"/>
              </a:srgbClr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208" y="6951386"/>
            <a:ext cx="899537" cy="89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38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79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4816066">
            <a:off x="8569217" y="-1927711"/>
            <a:ext cx="16888561" cy="14309217"/>
          </a:xfrm>
          <a:custGeom>
            <a:avLst/>
            <a:gdLst/>
            <a:ahLst/>
            <a:cxnLst/>
            <a:rect l="l" t="t" r="r" b="b"/>
            <a:pathLst>
              <a:path w="16888561" h="14309217">
                <a:moveTo>
                  <a:pt x="0" y="0"/>
                </a:moveTo>
                <a:lnTo>
                  <a:pt x="16888561" y="0"/>
                </a:lnTo>
                <a:lnTo>
                  <a:pt x="16888561" y="14309218"/>
                </a:lnTo>
                <a:lnTo>
                  <a:pt x="0" y="14309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324296">
            <a:off x="11855540" y="3895245"/>
            <a:ext cx="2143032" cy="1971589"/>
          </a:xfrm>
          <a:custGeom>
            <a:avLst/>
            <a:gdLst/>
            <a:ahLst/>
            <a:cxnLst/>
            <a:rect l="l" t="t" r="r" b="b"/>
            <a:pathLst>
              <a:path w="2143032" h="1971589">
                <a:moveTo>
                  <a:pt x="0" y="0"/>
                </a:moveTo>
                <a:lnTo>
                  <a:pt x="2143032" y="0"/>
                </a:lnTo>
                <a:lnTo>
                  <a:pt x="2143032" y="1971589"/>
                </a:lnTo>
                <a:lnTo>
                  <a:pt x="0" y="1971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047205">
            <a:off x="13303014" y="5812374"/>
            <a:ext cx="9043410" cy="9791094"/>
          </a:xfrm>
          <a:custGeom>
            <a:avLst/>
            <a:gdLst/>
            <a:ahLst/>
            <a:cxnLst/>
            <a:rect l="l" t="t" r="r" b="b"/>
            <a:pathLst>
              <a:path w="9043410" h="9791094">
                <a:moveTo>
                  <a:pt x="0" y="0"/>
                </a:moveTo>
                <a:lnTo>
                  <a:pt x="9043410" y="0"/>
                </a:lnTo>
                <a:lnTo>
                  <a:pt x="9043410" y="9791094"/>
                </a:lnTo>
                <a:lnTo>
                  <a:pt x="0" y="97910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410219">
            <a:off x="16572739" y="3489626"/>
            <a:ext cx="1460273" cy="2294715"/>
          </a:xfrm>
          <a:custGeom>
            <a:avLst/>
            <a:gdLst/>
            <a:ahLst/>
            <a:cxnLst/>
            <a:rect l="l" t="t" r="r" b="b"/>
            <a:pathLst>
              <a:path w="1460273" h="2294715">
                <a:moveTo>
                  <a:pt x="0" y="0"/>
                </a:moveTo>
                <a:lnTo>
                  <a:pt x="1460273" y="0"/>
                </a:lnTo>
                <a:lnTo>
                  <a:pt x="1460273" y="2294715"/>
                </a:lnTo>
                <a:lnTo>
                  <a:pt x="0" y="2294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881308">
            <a:off x="17055052" y="6198860"/>
            <a:ext cx="495646" cy="1919755"/>
          </a:xfrm>
          <a:custGeom>
            <a:avLst/>
            <a:gdLst/>
            <a:ahLst/>
            <a:cxnLst/>
            <a:rect l="l" t="t" r="r" b="b"/>
            <a:pathLst>
              <a:path w="495646" h="1919755">
                <a:moveTo>
                  <a:pt x="0" y="0"/>
                </a:moveTo>
                <a:lnTo>
                  <a:pt x="495646" y="0"/>
                </a:lnTo>
                <a:lnTo>
                  <a:pt x="495646" y="1919755"/>
                </a:lnTo>
                <a:lnTo>
                  <a:pt x="0" y="19197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69782">
            <a:off x="14894895" y="1791774"/>
            <a:ext cx="1362403" cy="2531492"/>
          </a:xfrm>
          <a:custGeom>
            <a:avLst/>
            <a:gdLst/>
            <a:ahLst/>
            <a:cxnLst/>
            <a:rect l="l" t="t" r="r" b="b"/>
            <a:pathLst>
              <a:path w="1362403" h="2531492">
                <a:moveTo>
                  <a:pt x="0" y="0"/>
                </a:moveTo>
                <a:lnTo>
                  <a:pt x="1362404" y="0"/>
                </a:lnTo>
                <a:lnTo>
                  <a:pt x="1362404" y="2531493"/>
                </a:lnTo>
                <a:lnTo>
                  <a:pt x="0" y="25314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3932114">
            <a:off x="16567563" y="1242481"/>
            <a:ext cx="1470624" cy="2191987"/>
          </a:xfrm>
          <a:custGeom>
            <a:avLst/>
            <a:gdLst/>
            <a:ahLst/>
            <a:cxnLst/>
            <a:rect l="l" t="t" r="r" b="b"/>
            <a:pathLst>
              <a:path w="1470624" h="2191987">
                <a:moveTo>
                  <a:pt x="0" y="0"/>
                </a:moveTo>
                <a:lnTo>
                  <a:pt x="1470624" y="0"/>
                </a:lnTo>
                <a:lnTo>
                  <a:pt x="1470624" y="2191987"/>
                </a:lnTo>
                <a:lnTo>
                  <a:pt x="0" y="2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692571" y="902849"/>
            <a:ext cx="1180961" cy="2662002"/>
          </a:xfrm>
          <a:custGeom>
            <a:avLst/>
            <a:gdLst/>
            <a:ahLst/>
            <a:cxnLst/>
            <a:rect l="l" t="t" r="r" b="b"/>
            <a:pathLst>
              <a:path w="1180961" h="2662002">
                <a:moveTo>
                  <a:pt x="0" y="0"/>
                </a:moveTo>
                <a:lnTo>
                  <a:pt x="1180960" y="0"/>
                </a:lnTo>
                <a:lnTo>
                  <a:pt x="1180960" y="2662001"/>
                </a:lnTo>
                <a:lnTo>
                  <a:pt x="0" y="266200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3492097">
            <a:off x="11122131" y="1094898"/>
            <a:ext cx="525989" cy="2277903"/>
          </a:xfrm>
          <a:custGeom>
            <a:avLst/>
            <a:gdLst/>
            <a:ahLst/>
            <a:cxnLst/>
            <a:rect l="l" t="t" r="r" b="b"/>
            <a:pathLst>
              <a:path w="525989" h="2277903">
                <a:moveTo>
                  <a:pt x="0" y="0"/>
                </a:moveTo>
                <a:lnTo>
                  <a:pt x="525988" y="0"/>
                </a:lnTo>
                <a:lnTo>
                  <a:pt x="525988" y="2277903"/>
                </a:lnTo>
                <a:lnTo>
                  <a:pt x="0" y="227790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7467239">
            <a:off x="13867473" y="1422333"/>
            <a:ext cx="1470624" cy="2191987"/>
          </a:xfrm>
          <a:custGeom>
            <a:avLst/>
            <a:gdLst/>
            <a:ahLst/>
            <a:cxnLst/>
            <a:rect l="l" t="t" r="r" b="b"/>
            <a:pathLst>
              <a:path w="1470624" h="2191987">
                <a:moveTo>
                  <a:pt x="0" y="0"/>
                </a:moveTo>
                <a:lnTo>
                  <a:pt x="1470624" y="0"/>
                </a:lnTo>
                <a:lnTo>
                  <a:pt x="1470624" y="2191987"/>
                </a:lnTo>
                <a:lnTo>
                  <a:pt x="0" y="2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4251315">
            <a:off x="-3832288" y="-6259750"/>
            <a:ext cx="9572748" cy="10364196"/>
          </a:xfrm>
          <a:custGeom>
            <a:avLst/>
            <a:gdLst/>
            <a:ahLst/>
            <a:cxnLst/>
            <a:rect l="l" t="t" r="r" b="b"/>
            <a:pathLst>
              <a:path w="9572748" h="10364196">
                <a:moveTo>
                  <a:pt x="0" y="0"/>
                </a:moveTo>
                <a:lnTo>
                  <a:pt x="9572748" y="0"/>
                </a:lnTo>
                <a:lnTo>
                  <a:pt x="9572748" y="10364196"/>
                </a:lnTo>
                <a:lnTo>
                  <a:pt x="0" y="10364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546365">
            <a:off x="11534310" y="5745713"/>
            <a:ext cx="3497479" cy="4049712"/>
          </a:xfrm>
          <a:custGeom>
            <a:avLst/>
            <a:gdLst/>
            <a:ahLst/>
            <a:cxnLst/>
            <a:rect l="l" t="t" r="r" b="b"/>
            <a:pathLst>
              <a:path w="3497479" h="4049712">
                <a:moveTo>
                  <a:pt x="0" y="0"/>
                </a:moveTo>
                <a:lnTo>
                  <a:pt x="3497479" y="0"/>
                </a:lnTo>
                <a:lnTo>
                  <a:pt x="3497479" y="4049713"/>
                </a:lnTo>
                <a:lnTo>
                  <a:pt x="0" y="404971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7EF743-BC35-9E5D-B6B7-558FA0333620}"/>
              </a:ext>
            </a:extLst>
          </p:cNvPr>
          <p:cNvSpPr txBox="1"/>
          <p:nvPr/>
        </p:nvSpPr>
        <p:spPr>
          <a:xfrm>
            <a:off x="1501781" y="958962"/>
            <a:ext cx="74656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7000" u="none" strike="noStrike" kern="1200" cap="none" spc="0" normalizeH="0" baseline="0" noProof="0" dirty="0">
                <a:ln>
                  <a:noFill/>
                </a:ln>
                <a:solidFill>
                  <a:srgbClr val="FFD9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 Bold Bold"/>
                <a:ea typeface="+mn-ea"/>
                <a:cs typeface="+mn-cs"/>
              </a:rPr>
              <a:t>INTRODUCTION</a:t>
            </a:r>
            <a:endParaRPr lang="en-IN" dirty="0">
              <a:solidFill>
                <a:srgbClr val="FFD9CC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4567D-3438-F839-BACF-8179F7545458}"/>
              </a:ext>
            </a:extLst>
          </p:cNvPr>
          <p:cNvSpPr txBox="1"/>
          <p:nvPr/>
        </p:nvSpPr>
        <p:spPr>
          <a:xfrm>
            <a:off x="914290" y="2374123"/>
            <a:ext cx="918927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"/>
                <a:ea typeface="+mn-ea"/>
                <a:cs typeface="+mn-cs"/>
              </a:rPr>
              <a:t>A</a:t>
            </a:r>
            <a:r>
              <a:rPr kumimoji="0" lang="en-US" sz="4199" b="0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/>
                <a:uLnTx/>
                <a:uFillTx/>
                <a:latin typeface="Nunito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"/>
                <a:ea typeface="+mn-ea"/>
                <a:cs typeface="+mn-cs"/>
              </a:rPr>
              <a:t>chronic metabolic disorder characterized by high levels of sugar (glucose) in the blood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rgbClr val="FFC9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Nunito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F38278-FC15-9612-88D4-1483D776C0C2}"/>
              </a:ext>
            </a:extLst>
          </p:cNvPr>
          <p:cNvSpPr txBox="1"/>
          <p:nvPr/>
        </p:nvSpPr>
        <p:spPr>
          <a:xfrm>
            <a:off x="1006546" y="3989965"/>
            <a:ext cx="89971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"/>
                <a:ea typeface="+mn-ea"/>
                <a:cs typeface="+mn-cs"/>
              </a:rPr>
              <a:t>Diabetes encompasses,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E7096F-88F5-B170-F79E-591563E3334A}"/>
              </a:ext>
            </a:extLst>
          </p:cNvPr>
          <p:cNvSpPr txBox="1"/>
          <p:nvPr/>
        </p:nvSpPr>
        <p:spPr>
          <a:xfrm>
            <a:off x="954086" y="7039409"/>
            <a:ext cx="936425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800" b="1" dirty="0"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/>
              </a:rPr>
              <a:t>E</a:t>
            </a:r>
            <a:r>
              <a:rPr lang="en-US" sz="3200" dirty="0"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/>
              </a:rPr>
              <a:t>arly prediction through </a:t>
            </a:r>
            <a:r>
              <a:rPr lang="en-US" sz="3200" b="1" dirty="0"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/>
              </a:rPr>
              <a:t>Machine learning </a:t>
            </a:r>
            <a:r>
              <a:rPr lang="en-US" sz="3200" dirty="0"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/>
              </a:rPr>
              <a:t>enables early detection of diabetes by analyzing diverse data sets to identify patterns indicative of pre-diabetic or diabetic conditions. </a:t>
            </a:r>
            <a:endParaRPr lang="en-IN" sz="3200" dirty="0">
              <a:solidFill>
                <a:srgbClr val="FFC9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unito"/>
            </a:endParaRPr>
          </a:p>
        </p:txBody>
      </p:sp>
      <p:pic>
        <p:nvPicPr>
          <p:cNvPr id="23" name="Graphic 22" descr="Gears with solid fill">
            <a:extLst>
              <a:ext uri="{FF2B5EF4-FFF2-40B4-BE49-F238E27FC236}">
                <a16:creationId xmlns:a16="http://schemas.microsoft.com/office/drawing/2014/main" id="{9F10F4AC-7453-EF96-DF7D-9D8D491DBC1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602596">
            <a:off x="182711" y="4520778"/>
            <a:ext cx="830960" cy="8309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5602E48-2B5F-8E43-CACA-9712D517250E}"/>
              </a:ext>
            </a:extLst>
          </p:cNvPr>
          <p:cNvSpPr txBox="1"/>
          <p:nvPr/>
        </p:nvSpPr>
        <p:spPr>
          <a:xfrm>
            <a:off x="1020957" y="4592152"/>
            <a:ext cx="1021139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"/>
                <a:ea typeface="+mn-ea"/>
                <a:cs typeface="+mn-cs"/>
              </a:rPr>
              <a:t>Type 1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"/>
                <a:ea typeface="+mn-ea"/>
                <a:cs typeface="+mn-cs"/>
              </a:rPr>
              <a:t>  characterized by autoimmune insulin deficiency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B91E04-888C-C586-19DD-8B410AF09162}"/>
              </a:ext>
            </a:extLst>
          </p:cNvPr>
          <p:cNvSpPr txBox="1"/>
          <p:nvPr/>
        </p:nvSpPr>
        <p:spPr>
          <a:xfrm>
            <a:off x="1006547" y="5643231"/>
            <a:ext cx="1037857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"/>
                <a:ea typeface="+mn-ea"/>
                <a:cs typeface="+mn-cs"/>
              </a:rPr>
              <a:t>Type 2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"/>
                <a:ea typeface="+mn-ea"/>
                <a:cs typeface="+mn-cs"/>
              </a:rPr>
              <a:t>with insulin resistance, gestational during pregnancy, and rare forms.</a:t>
            </a:r>
            <a:endParaRPr kumimoji="0" lang="en-IN" sz="3200" b="0" i="0" u="none" strike="noStrike" kern="1200" cap="none" spc="0" normalizeH="0" baseline="0" noProof="0" dirty="0">
              <a:ln>
                <a:noFill/>
              </a:ln>
              <a:solidFill>
                <a:srgbClr val="FFC9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Nunito"/>
              <a:ea typeface="+mn-ea"/>
              <a:cs typeface="+mn-cs"/>
            </a:endParaRPr>
          </a:p>
        </p:txBody>
      </p:sp>
      <p:pic>
        <p:nvPicPr>
          <p:cNvPr id="32" name="Graphic 31" descr="Gears with solid fill">
            <a:extLst>
              <a:ext uri="{FF2B5EF4-FFF2-40B4-BE49-F238E27FC236}">
                <a16:creationId xmlns:a16="http://schemas.microsoft.com/office/drawing/2014/main" id="{21756C60-B90A-396E-F927-1533C8832AD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602596">
            <a:off x="182711" y="5571857"/>
            <a:ext cx="830960" cy="8309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3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1E65B9-DDF2-61C0-7FE1-A2B406B0A3C2}"/>
              </a:ext>
            </a:extLst>
          </p:cNvPr>
          <p:cNvSpPr/>
          <p:nvPr/>
        </p:nvSpPr>
        <p:spPr>
          <a:xfrm>
            <a:off x="1678477" y="328035"/>
            <a:ext cx="1981200" cy="1905000"/>
          </a:xfrm>
          <a:prstGeom prst="round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49CB55-D7EA-1AD8-088C-65546B7EF1DA}"/>
              </a:ext>
            </a:extLst>
          </p:cNvPr>
          <p:cNvSpPr/>
          <p:nvPr/>
        </p:nvSpPr>
        <p:spPr>
          <a:xfrm>
            <a:off x="1983277" y="328035"/>
            <a:ext cx="1752600" cy="1905000"/>
          </a:xfrm>
          <a:prstGeom prst="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5F182C-AFC2-5C42-6BFE-525C06C334C2}"/>
              </a:ext>
            </a:extLst>
          </p:cNvPr>
          <p:cNvSpPr/>
          <p:nvPr/>
        </p:nvSpPr>
        <p:spPr>
          <a:xfrm>
            <a:off x="1640377" y="2736465"/>
            <a:ext cx="1981200" cy="1905000"/>
          </a:xfrm>
          <a:prstGeom prst="round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2D70E1-CBBE-223D-FBFB-2CE61404BDBB}"/>
              </a:ext>
            </a:extLst>
          </p:cNvPr>
          <p:cNvSpPr/>
          <p:nvPr/>
        </p:nvSpPr>
        <p:spPr>
          <a:xfrm>
            <a:off x="1945177" y="2736465"/>
            <a:ext cx="1752600" cy="1905000"/>
          </a:xfrm>
          <a:prstGeom prst="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1719617-31C8-8807-D700-8A3519FEE964}"/>
              </a:ext>
            </a:extLst>
          </p:cNvPr>
          <p:cNvSpPr/>
          <p:nvPr/>
        </p:nvSpPr>
        <p:spPr>
          <a:xfrm>
            <a:off x="1640377" y="5144895"/>
            <a:ext cx="1981200" cy="1905000"/>
          </a:xfrm>
          <a:prstGeom prst="round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8C2810-4A07-52F7-E43A-84EB151948A6}"/>
              </a:ext>
            </a:extLst>
          </p:cNvPr>
          <p:cNvSpPr/>
          <p:nvPr/>
        </p:nvSpPr>
        <p:spPr>
          <a:xfrm>
            <a:off x="1945177" y="5144895"/>
            <a:ext cx="1752600" cy="1905000"/>
          </a:xfrm>
          <a:prstGeom prst="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40FB27F-1187-3E93-53DB-938CEF2A579D}"/>
              </a:ext>
            </a:extLst>
          </p:cNvPr>
          <p:cNvSpPr/>
          <p:nvPr/>
        </p:nvSpPr>
        <p:spPr>
          <a:xfrm>
            <a:off x="1678477" y="7662285"/>
            <a:ext cx="1981200" cy="1905000"/>
          </a:xfrm>
          <a:prstGeom prst="round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AC721E-1EA9-AA82-81E8-B48781C813DC}"/>
              </a:ext>
            </a:extLst>
          </p:cNvPr>
          <p:cNvSpPr/>
          <p:nvPr/>
        </p:nvSpPr>
        <p:spPr>
          <a:xfrm>
            <a:off x="1983277" y="7662285"/>
            <a:ext cx="1752600" cy="1905000"/>
          </a:xfrm>
          <a:prstGeom prst="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EE6CEFA0-9B00-3B62-2F47-A75FA4E43558}"/>
              </a:ext>
            </a:extLst>
          </p:cNvPr>
          <p:cNvSpPr/>
          <p:nvPr/>
        </p:nvSpPr>
        <p:spPr>
          <a:xfrm>
            <a:off x="4752978" y="1137660"/>
            <a:ext cx="4928695" cy="1295400"/>
          </a:xfrm>
          <a:prstGeom prst="homePlate">
            <a:avLst>
              <a:gd name="adj" fmla="val 46218"/>
            </a:avLst>
          </a:prstGeom>
          <a:gradFill flip="none" rotWithShape="1">
            <a:gsLst>
              <a:gs pos="0">
                <a:srgbClr val="42210B"/>
              </a:gs>
              <a:gs pos="100000">
                <a:srgbClr val="A67C52"/>
              </a:gs>
              <a:gs pos="67000">
                <a:srgbClr val="754C24">
                  <a:alpha val="77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2159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B05F36-3CD2-C29E-B89B-80280877B3B1}"/>
              </a:ext>
            </a:extLst>
          </p:cNvPr>
          <p:cNvSpPr/>
          <p:nvPr/>
        </p:nvSpPr>
        <p:spPr>
          <a:xfrm rot="16200000">
            <a:off x="3190964" y="863425"/>
            <a:ext cx="2097404" cy="1026622"/>
          </a:xfrm>
          <a:custGeom>
            <a:avLst/>
            <a:gdLst>
              <a:gd name="connsiteX0" fmla="*/ 0 w 2486024"/>
              <a:gd name="connsiteY0" fmla="*/ 1014551 h 1014551"/>
              <a:gd name="connsiteX1" fmla="*/ 721001 w 2486024"/>
              <a:gd name="connsiteY1" fmla="*/ 0 h 1014551"/>
              <a:gd name="connsiteX2" fmla="*/ 2486024 w 2486024"/>
              <a:gd name="connsiteY2" fmla="*/ 0 h 1014551"/>
              <a:gd name="connsiteX3" fmla="*/ 1765023 w 2486024"/>
              <a:gd name="connsiteY3" fmla="*/ 1014551 h 1014551"/>
              <a:gd name="connsiteX4" fmla="*/ 0 w 2486024"/>
              <a:gd name="connsiteY4" fmla="*/ 1014551 h 1014551"/>
              <a:gd name="connsiteX0" fmla="*/ 0 w 2486024"/>
              <a:gd name="connsiteY0" fmla="*/ 1014551 h 1024714"/>
              <a:gd name="connsiteX1" fmla="*/ 721001 w 2486024"/>
              <a:gd name="connsiteY1" fmla="*/ 0 h 1024714"/>
              <a:gd name="connsiteX2" fmla="*/ 2486024 w 2486024"/>
              <a:gd name="connsiteY2" fmla="*/ 0 h 1024714"/>
              <a:gd name="connsiteX3" fmla="*/ 1257025 w 2486024"/>
              <a:gd name="connsiteY3" fmla="*/ 1024714 h 1024714"/>
              <a:gd name="connsiteX4" fmla="*/ 0 w 2486024"/>
              <a:gd name="connsiteY4" fmla="*/ 1014551 h 1024714"/>
              <a:gd name="connsiteX0" fmla="*/ 0 w 2486024"/>
              <a:gd name="connsiteY0" fmla="*/ 1016456 h 1026619"/>
              <a:gd name="connsiteX1" fmla="*/ 589556 w 2486024"/>
              <a:gd name="connsiteY1" fmla="*/ 0 h 1026619"/>
              <a:gd name="connsiteX2" fmla="*/ 2486024 w 2486024"/>
              <a:gd name="connsiteY2" fmla="*/ 1905 h 1026619"/>
              <a:gd name="connsiteX3" fmla="*/ 1257025 w 2486024"/>
              <a:gd name="connsiteY3" fmla="*/ 1026619 h 1026619"/>
              <a:gd name="connsiteX4" fmla="*/ 0 w 2486024"/>
              <a:gd name="connsiteY4" fmla="*/ 1016456 h 1026619"/>
              <a:gd name="connsiteX0" fmla="*/ 0 w 2486024"/>
              <a:gd name="connsiteY0" fmla="*/ 1016456 h 1026622"/>
              <a:gd name="connsiteX1" fmla="*/ 589556 w 2486024"/>
              <a:gd name="connsiteY1" fmla="*/ 0 h 1026622"/>
              <a:gd name="connsiteX2" fmla="*/ 2486024 w 2486024"/>
              <a:gd name="connsiteY2" fmla="*/ 1905 h 1026622"/>
              <a:gd name="connsiteX3" fmla="*/ 1290047 w 2486024"/>
              <a:gd name="connsiteY3" fmla="*/ 1026622 h 1026622"/>
              <a:gd name="connsiteX4" fmla="*/ 0 w 2486024"/>
              <a:gd name="connsiteY4" fmla="*/ 1016456 h 1026622"/>
              <a:gd name="connsiteX0" fmla="*/ 0 w 2486024"/>
              <a:gd name="connsiteY0" fmla="*/ 1016456 h 1026622"/>
              <a:gd name="connsiteX1" fmla="*/ 589556 w 2486024"/>
              <a:gd name="connsiteY1" fmla="*/ 0 h 1026622"/>
              <a:gd name="connsiteX2" fmla="*/ 2486024 w 2486024"/>
              <a:gd name="connsiteY2" fmla="*/ 1905 h 1026622"/>
              <a:gd name="connsiteX3" fmla="*/ 1678667 w 2486024"/>
              <a:gd name="connsiteY3" fmla="*/ 1026622 h 1026622"/>
              <a:gd name="connsiteX4" fmla="*/ 0 w 2486024"/>
              <a:gd name="connsiteY4" fmla="*/ 1016456 h 1026622"/>
              <a:gd name="connsiteX0" fmla="*/ 0 w 2097404"/>
              <a:gd name="connsiteY0" fmla="*/ 1026616 h 1026622"/>
              <a:gd name="connsiteX1" fmla="*/ 200936 w 2097404"/>
              <a:gd name="connsiteY1" fmla="*/ 0 h 1026622"/>
              <a:gd name="connsiteX2" fmla="*/ 2097404 w 2097404"/>
              <a:gd name="connsiteY2" fmla="*/ 1905 h 1026622"/>
              <a:gd name="connsiteX3" fmla="*/ 1290047 w 2097404"/>
              <a:gd name="connsiteY3" fmla="*/ 1026622 h 1026622"/>
              <a:gd name="connsiteX4" fmla="*/ 0 w 2097404"/>
              <a:gd name="connsiteY4" fmla="*/ 1026616 h 102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7404" h="1026622">
                <a:moveTo>
                  <a:pt x="0" y="1026616"/>
                </a:moveTo>
                <a:lnTo>
                  <a:pt x="200936" y="0"/>
                </a:lnTo>
                <a:lnTo>
                  <a:pt x="2097404" y="1905"/>
                </a:lnTo>
                <a:lnTo>
                  <a:pt x="1290047" y="1026622"/>
                </a:lnTo>
                <a:lnTo>
                  <a:pt x="0" y="1026616"/>
                </a:lnTo>
                <a:close/>
              </a:path>
            </a:pathLst>
          </a:custGeom>
          <a:gradFill flip="none" rotWithShape="1">
            <a:gsLst>
              <a:gs pos="100000">
                <a:srgbClr val="42210B"/>
              </a:gs>
              <a:gs pos="14000">
                <a:srgbClr val="A67C52"/>
              </a:gs>
              <a:gs pos="51000">
                <a:srgbClr val="754C2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162FAF21-FF5D-F034-0811-F669E3759D1B}"/>
              </a:ext>
            </a:extLst>
          </p:cNvPr>
          <p:cNvSpPr/>
          <p:nvPr/>
        </p:nvSpPr>
        <p:spPr>
          <a:xfrm rot="16200000">
            <a:off x="3200486" y="8197676"/>
            <a:ext cx="2097404" cy="1026622"/>
          </a:xfrm>
          <a:custGeom>
            <a:avLst/>
            <a:gdLst>
              <a:gd name="connsiteX0" fmla="*/ 0 w 2486024"/>
              <a:gd name="connsiteY0" fmla="*/ 1014551 h 1014551"/>
              <a:gd name="connsiteX1" fmla="*/ 721001 w 2486024"/>
              <a:gd name="connsiteY1" fmla="*/ 0 h 1014551"/>
              <a:gd name="connsiteX2" fmla="*/ 2486024 w 2486024"/>
              <a:gd name="connsiteY2" fmla="*/ 0 h 1014551"/>
              <a:gd name="connsiteX3" fmla="*/ 1765023 w 2486024"/>
              <a:gd name="connsiteY3" fmla="*/ 1014551 h 1014551"/>
              <a:gd name="connsiteX4" fmla="*/ 0 w 2486024"/>
              <a:gd name="connsiteY4" fmla="*/ 1014551 h 1014551"/>
              <a:gd name="connsiteX0" fmla="*/ 0 w 2486024"/>
              <a:gd name="connsiteY0" fmla="*/ 1014551 h 1024714"/>
              <a:gd name="connsiteX1" fmla="*/ 721001 w 2486024"/>
              <a:gd name="connsiteY1" fmla="*/ 0 h 1024714"/>
              <a:gd name="connsiteX2" fmla="*/ 2486024 w 2486024"/>
              <a:gd name="connsiteY2" fmla="*/ 0 h 1024714"/>
              <a:gd name="connsiteX3" fmla="*/ 1257025 w 2486024"/>
              <a:gd name="connsiteY3" fmla="*/ 1024714 h 1024714"/>
              <a:gd name="connsiteX4" fmla="*/ 0 w 2486024"/>
              <a:gd name="connsiteY4" fmla="*/ 1014551 h 1024714"/>
              <a:gd name="connsiteX0" fmla="*/ 0 w 2486024"/>
              <a:gd name="connsiteY0" fmla="*/ 1016456 h 1026619"/>
              <a:gd name="connsiteX1" fmla="*/ 589556 w 2486024"/>
              <a:gd name="connsiteY1" fmla="*/ 0 h 1026619"/>
              <a:gd name="connsiteX2" fmla="*/ 2486024 w 2486024"/>
              <a:gd name="connsiteY2" fmla="*/ 1905 h 1026619"/>
              <a:gd name="connsiteX3" fmla="*/ 1257025 w 2486024"/>
              <a:gd name="connsiteY3" fmla="*/ 1026619 h 1026619"/>
              <a:gd name="connsiteX4" fmla="*/ 0 w 2486024"/>
              <a:gd name="connsiteY4" fmla="*/ 1016456 h 1026619"/>
              <a:gd name="connsiteX0" fmla="*/ 0 w 2486024"/>
              <a:gd name="connsiteY0" fmla="*/ 1016456 h 1026622"/>
              <a:gd name="connsiteX1" fmla="*/ 589556 w 2486024"/>
              <a:gd name="connsiteY1" fmla="*/ 0 h 1026622"/>
              <a:gd name="connsiteX2" fmla="*/ 2486024 w 2486024"/>
              <a:gd name="connsiteY2" fmla="*/ 1905 h 1026622"/>
              <a:gd name="connsiteX3" fmla="*/ 1290047 w 2486024"/>
              <a:gd name="connsiteY3" fmla="*/ 1026622 h 1026622"/>
              <a:gd name="connsiteX4" fmla="*/ 0 w 2486024"/>
              <a:gd name="connsiteY4" fmla="*/ 1016456 h 1026622"/>
              <a:gd name="connsiteX0" fmla="*/ 0 w 2486024"/>
              <a:gd name="connsiteY0" fmla="*/ 1016456 h 1026622"/>
              <a:gd name="connsiteX1" fmla="*/ 589556 w 2486024"/>
              <a:gd name="connsiteY1" fmla="*/ 0 h 1026622"/>
              <a:gd name="connsiteX2" fmla="*/ 2486024 w 2486024"/>
              <a:gd name="connsiteY2" fmla="*/ 1905 h 1026622"/>
              <a:gd name="connsiteX3" fmla="*/ 1678667 w 2486024"/>
              <a:gd name="connsiteY3" fmla="*/ 1026622 h 1026622"/>
              <a:gd name="connsiteX4" fmla="*/ 0 w 2486024"/>
              <a:gd name="connsiteY4" fmla="*/ 1016456 h 1026622"/>
              <a:gd name="connsiteX0" fmla="*/ 0 w 2097404"/>
              <a:gd name="connsiteY0" fmla="*/ 1026616 h 1026622"/>
              <a:gd name="connsiteX1" fmla="*/ 200936 w 2097404"/>
              <a:gd name="connsiteY1" fmla="*/ 0 h 1026622"/>
              <a:gd name="connsiteX2" fmla="*/ 2097404 w 2097404"/>
              <a:gd name="connsiteY2" fmla="*/ 1905 h 1026622"/>
              <a:gd name="connsiteX3" fmla="*/ 1290047 w 2097404"/>
              <a:gd name="connsiteY3" fmla="*/ 1026622 h 1026622"/>
              <a:gd name="connsiteX4" fmla="*/ 0 w 2097404"/>
              <a:gd name="connsiteY4" fmla="*/ 1026616 h 102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7404" h="1026622">
                <a:moveTo>
                  <a:pt x="0" y="1026616"/>
                </a:moveTo>
                <a:lnTo>
                  <a:pt x="200936" y="0"/>
                </a:lnTo>
                <a:lnTo>
                  <a:pt x="2097404" y="1905"/>
                </a:lnTo>
                <a:lnTo>
                  <a:pt x="1290047" y="1026622"/>
                </a:lnTo>
                <a:lnTo>
                  <a:pt x="0" y="1026616"/>
                </a:lnTo>
                <a:close/>
              </a:path>
            </a:pathLst>
          </a:custGeom>
          <a:gradFill flip="none" rotWithShape="1">
            <a:gsLst>
              <a:gs pos="100000">
                <a:srgbClr val="42210B"/>
              </a:gs>
              <a:gs pos="14000">
                <a:srgbClr val="A67C52"/>
              </a:gs>
              <a:gs pos="51000">
                <a:srgbClr val="754C2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4845E4EC-CFD7-D15F-1FA5-D9CFB5A23D55}"/>
              </a:ext>
            </a:extLst>
          </p:cNvPr>
          <p:cNvSpPr/>
          <p:nvPr/>
        </p:nvSpPr>
        <p:spPr>
          <a:xfrm rot="16200000">
            <a:off x="3193805" y="5673690"/>
            <a:ext cx="2097404" cy="1026622"/>
          </a:xfrm>
          <a:custGeom>
            <a:avLst/>
            <a:gdLst>
              <a:gd name="connsiteX0" fmla="*/ 0 w 2486024"/>
              <a:gd name="connsiteY0" fmla="*/ 1014551 h 1014551"/>
              <a:gd name="connsiteX1" fmla="*/ 721001 w 2486024"/>
              <a:gd name="connsiteY1" fmla="*/ 0 h 1014551"/>
              <a:gd name="connsiteX2" fmla="*/ 2486024 w 2486024"/>
              <a:gd name="connsiteY2" fmla="*/ 0 h 1014551"/>
              <a:gd name="connsiteX3" fmla="*/ 1765023 w 2486024"/>
              <a:gd name="connsiteY3" fmla="*/ 1014551 h 1014551"/>
              <a:gd name="connsiteX4" fmla="*/ 0 w 2486024"/>
              <a:gd name="connsiteY4" fmla="*/ 1014551 h 1014551"/>
              <a:gd name="connsiteX0" fmla="*/ 0 w 2486024"/>
              <a:gd name="connsiteY0" fmla="*/ 1014551 h 1024714"/>
              <a:gd name="connsiteX1" fmla="*/ 721001 w 2486024"/>
              <a:gd name="connsiteY1" fmla="*/ 0 h 1024714"/>
              <a:gd name="connsiteX2" fmla="*/ 2486024 w 2486024"/>
              <a:gd name="connsiteY2" fmla="*/ 0 h 1024714"/>
              <a:gd name="connsiteX3" fmla="*/ 1257025 w 2486024"/>
              <a:gd name="connsiteY3" fmla="*/ 1024714 h 1024714"/>
              <a:gd name="connsiteX4" fmla="*/ 0 w 2486024"/>
              <a:gd name="connsiteY4" fmla="*/ 1014551 h 1024714"/>
              <a:gd name="connsiteX0" fmla="*/ 0 w 2486024"/>
              <a:gd name="connsiteY0" fmla="*/ 1016456 h 1026619"/>
              <a:gd name="connsiteX1" fmla="*/ 589556 w 2486024"/>
              <a:gd name="connsiteY1" fmla="*/ 0 h 1026619"/>
              <a:gd name="connsiteX2" fmla="*/ 2486024 w 2486024"/>
              <a:gd name="connsiteY2" fmla="*/ 1905 h 1026619"/>
              <a:gd name="connsiteX3" fmla="*/ 1257025 w 2486024"/>
              <a:gd name="connsiteY3" fmla="*/ 1026619 h 1026619"/>
              <a:gd name="connsiteX4" fmla="*/ 0 w 2486024"/>
              <a:gd name="connsiteY4" fmla="*/ 1016456 h 1026619"/>
              <a:gd name="connsiteX0" fmla="*/ 0 w 2486024"/>
              <a:gd name="connsiteY0" fmla="*/ 1016456 h 1026622"/>
              <a:gd name="connsiteX1" fmla="*/ 589556 w 2486024"/>
              <a:gd name="connsiteY1" fmla="*/ 0 h 1026622"/>
              <a:gd name="connsiteX2" fmla="*/ 2486024 w 2486024"/>
              <a:gd name="connsiteY2" fmla="*/ 1905 h 1026622"/>
              <a:gd name="connsiteX3" fmla="*/ 1290047 w 2486024"/>
              <a:gd name="connsiteY3" fmla="*/ 1026622 h 1026622"/>
              <a:gd name="connsiteX4" fmla="*/ 0 w 2486024"/>
              <a:gd name="connsiteY4" fmla="*/ 1016456 h 1026622"/>
              <a:gd name="connsiteX0" fmla="*/ 0 w 2486024"/>
              <a:gd name="connsiteY0" fmla="*/ 1016456 h 1026622"/>
              <a:gd name="connsiteX1" fmla="*/ 589556 w 2486024"/>
              <a:gd name="connsiteY1" fmla="*/ 0 h 1026622"/>
              <a:gd name="connsiteX2" fmla="*/ 2486024 w 2486024"/>
              <a:gd name="connsiteY2" fmla="*/ 1905 h 1026622"/>
              <a:gd name="connsiteX3" fmla="*/ 1678667 w 2486024"/>
              <a:gd name="connsiteY3" fmla="*/ 1026622 h 1026622"/>
              <a:gd name="connsiteX4" fmla="*/ 0 w 2486024"/>
              <a:gd name="connsiteY4" fmla="*/ 1016456 h 1026622"/>
              <a:gd name="connsiteX0" fmla="*/ 0 w 2097404"/>
              <a:gd name="connsiteY0" fmla="*/ 1026616 h 1026622"/>
              <a:gd name="connsiteX1" fmla="*/ 200936 w 2097404"/>
              <a:gd name="connsiteY1" fmla="*/ 0 h 1026622"/>
              <a:gd name="connsiteX2" fmla="*/ 2097404 w 2097404"/>
              <a:gd name="connsiteY2" fmla="*/ 1905 h 1026622"/>
              <a:gd name="connsiteX3" fmla="*/ 1290047 w 2097404"/>
              <a:gd name="connsiteY3" fmla="*/ 1026622 h 1026622"/>
              <a:gd name="connsiteX4" fmla="*/ 0 w 2097404"/>
              <a:gd name="connsiteY4" fmla="*/ 1026616 h 102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7404" h="1026622">
                <a:moveTo>
                  <a:pt x="0" y="1026616"/>
                </a:moveTo>
                <a:lnTo>
                  <a:pt x="200936" y="0"/>
                </a:lnTo>
                <a:lnTo>
                  <a:pt x="2097404" y="1905"/>
                </a:lnTo>
                <a:lnTo>
                  <a:pt x="1290047" y="1026622"/>
                </a:lnTo>
                <a:lnTo>
                  <a:pt x="0" y="1026616"/>
                </a:lnTo>
                <a:close/>
              </a:path>
            </a:pathLst>
          </a:custGeom>
          <a:gradFill flip="none" rotWithShape="1">
            <a:gsLst>
              <a:gs pos="100000">
                <a:srgbClr val="42210B"/>
              </a:gs>
              <a:gs pos="14000">
                <a:srgbClr val="A67C52"/>
              </a:gs>
              <a:gs pos="51000">
                <a:srgbClr val="754C2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B4FA26C9-7D5A-8F67-E5AE-72752DDC02D6}"/>
              </a:ext>
            </a:extLst>
          </p:cNvPr>
          <p:cNvSpPr/>
          <p:nvPr/>
        </p:nvSpPr>
        <p:spPr>
          <a:xfrm rot="16200000">
            <a:off x="3162386" y="3276687"/>
            <a:ext cx="2097404" cy="1026622"/>
          </a:xfrm>
          <a:custGeom>
            <a:avLst/>
            <a:gdLst>
              <a:gd name="connsiteX0" fmla="*/ 0 w 2486024"/>
              <a:gd name="connsiteY0" fmla="*/ 1014551 h 1014551"/>
              <a:gd name="connsiteX1" fmla="*/ 721001 w 2486024"/>
              <a:gd name="connsiteY1" fmla="*/ 0 h 1014551"/>
              <a:gd name="connsiteX2" fmla="*/ 2486024 w 2486024"/>
              <a:gd name="connsiteY2" fmla="*/ 0 h 1014551"/>
              <a:gd name="connsiteX3" fmla="*/ 1765023 w 2486024"/>
              <a:gd name="connsiteY3" fmla="*/ 1014551 h 1014551"/>
              <a:gd name="connsiteX4" fmla="*/ 0 w 2486024"/>
              <a:gd name="connsiteY4" fmla="*/ 1014551 h 1014551"/>
              <a:gd name="connsiteX0" fmla="*/ 0 w 2486024"/>
              <a:gd name="connsiteY0" fmla="*/ 1014551 h 1024714"/>
              <a:gd name="connsiteX1" fmla="*/ 721001 w 2486024"/>
              <a:gd name="connsiteY1" fmla="*/ 0 h 1024714"/>
              <a:gd name="connsiteX2" fmla="*/ 2486024 w 2486024"/>
              <a:gd name="connsiteY2" fmla="*/ 0 h 1024714"/>
              <a:gd name="connsiteX3" fmla="*/ 1257025 w 2486024"/>
              <a:gd name="connsiteY3" fmla="*/ 1024714 h 1024714"/>
              <a:gd name="connsiteX4" fmla="*/ 0 w 2486024"/>
              <a:gd name="connsiteY4" fmla="*/ 1014551 h 1024714"/>
              <a:gd name="connsiteX0" fmla="*/ 0 w 2486024"/>
              <a:gd name="connsiteY0" fmla="*/ 1016456 h 1026619"/>
              <a:gd name="connsiteX1" fmla="*/ 589556 w 2486024"/>
              <a:gd name="connsiteY1" fmla="*/ 0 h 1026619"/>
              <a:gd name="connsiteX2" fmla="*/ 2486024 w 2486024"/>
              <a:gd name="connsiteY2" fmla="*/ 1905 h 1026619"/>
              <a:gd name="connsiteX3" fmla="*/ 1257025 w 2486024"/>
              <a:gd name="connsiteY3" fmla="*/ 1026619 h 1026619"/>
              <a:gd name="connsiteX4" fmla="*/ 0 w 2486024"/>
              <a:gd name="connsiteY4" fmla="*/ 1016456 h 1026619"/>
              <a:gd name="connsiteX0" fmla="*/ 0 w 2486024"/>
              <a:gd name="connsiteY0" fmla="*/ 1016456 h 1026622"/>
              <a:gd name="connsiteX1" fmla="*/ 589556 w 2486024"/>
              <a:gd name="connsiteY1" fmla="*/ 0 h 1026622"/>
              <a:gd name="connsiteX2" fmla="*/ 2486024 w 2486024"/>
              <a:gd name="connsiteY2" fmla="*/ 1905 h 1026622"/>
              <a:gd name="connsiteX3" fmla="*/ 1290047 w 2486024"/>
              <a:gd name="connsiteY3" fmla="*/ 1026622 h 1026622"/>
              <a:gd name="connsiteX4" fmla="*/ 0 w 2486024"/>
              <a:gd name="connsiteY4" fmla="*/ 1016456 h 1026622"/>
              <a:gd name="connsiteX0" fmla="*/ 0 w 2486024"/>
              <a:gd name="connsiteY0" fmla="*/ 1016456 h 1026622"/>
              <a:gd name="connsiteX1" fmla="*/ 589556 w 2486024"/>
              <a:gd name="connsiteY1" fmla="*/ 0 h 1026622"/>
              <a:gd name="connsiteX2" fmla="*/ 2486024 w 2486024"/>
              <a:gd name="connsiteY2" fmla="*/ 1905 h 1026622"/>
              <a:gd name="connsiteX3" fmla="*/ 1678667 w 2486024"/>
              <a:gd name="connsiteY3" fmla="*/ 1026622 h 1026622"/>
              <a:gd name="connsiteX4" fmla="*/ 0 w 2486024"/>
              <a:gd name="connsiteY4" fmla="*/ 1016456 h 1026622"/>
              <a:gd name="connsiteX0" fmla="*/ 0 w 2097404"/>
              <a:gd name="connsiteY0" fmla="*/ 1026616 h 1026622"/>
              <a:gd name="connsiteX1" fmla="*/ 200936 w 2097404"/>
              <a:gd name="connsiteY1" fmla="*/ 0 h 1026622"/>
              <a:gd name="connsiteX2" fmla="*/ 2097404 w 2097404"/>
              <a:gd name="connsiteY2" fmla="*/ 1905 h 1026622"/>
              <a:gd name="connsiteX3" fmla="*/ 1290047 w 2097404"/>
              <a:gd name="connsiteY3" fmla="*/ 1026622 h 1026622"/>
              <a:gd name="connsiteX4" fmla="*/ 0 w 2097404"/>
              <a:gd name="connsiteY4" fmla="*/ 1026616 h 102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7404" h="1026622">
                <a:moveTo>
                  <a:pt x="0" y="1026616"/>
                </a:moveTo>
                <a:lnTo>
                  <a:pt x="200936" y="0"/>
                </a:lnTo>
                <a:lnTo>
                  <a:pt x="2097404" y="1905"/>
                </a:lnTo>
                <a:lnTo>
                  <a:pt x="1290047" y="1026622"/>
                </a:lnTo>
                <a:lnTo>
                  <a:pt x="0" y="1026616"/>
                </a:lnTo>
                <a:close/>
              </a:path>
            </a:pathLst>
          </a:custGeom>
          <a:gradFill flip="none" rotWithShape="1">
            <a:gsLst>
              <a:gs pos="100000">
                <a:srgbClr val="42210B"/>
              </a:gs>
              <a:gs pos="14000">
                <a:srgbClr val="A67C52"/>
              </a:gs>
              <a:gs pos="51000">
                <a:srgbClr val="754C2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50314DD2-FDB0-883B-91FE-D7FFEF0A3840}"/>
              </a:ext>
            </a:extLst>
          </p:cNvPr>
          <p:cNvSpPr/>
          <p:nvPr/>
        </p:nvSpPr>
        <p:spPr>
          <a:xfrm>
            <a:off x="4762500" y="8464289"/>
            <a:ext cx="4919174" cy="1295400"/>
          </a:xfrm>
          <a:prstGeom prst="homePlate">
            <a:avLst>
              <a:gd name="adj" fmla="val 46218"/>
            </a:avLst>
          </a:prstGeom>
          <a:gradFill flip="none" rotWithShape="1">
            <a:gsLst>
              <a:gs pos="0">
                <a:srgbClr val="42210B"/>
              </a:gs>
              <a:gs pos="100000">
                <a:srgbClr val="A67C52"/>
              </a:gs>
              <a:gs pos="67000">
                <a:srgbClr val="754C24">
                  <a:alpha val="77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2159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E4E2F688-E700-00B3-9DD3-D77572540AB1}"/>
              </a:ext>
            </a:extLst>
          </p:cNvPr>
          <p:cNvSpPr/>
          <p:nvPr/>
        </p:nvSpPr>
        <p:spPr>
          <a:xfrm>
            <a:off x="4724400" y="5934457"/>
            <a:ext cx="5105400" cy="1295400"/>
          </a:xfrm>
          <a:prstGeom prst="homePlate">
            <a:avLst>
              <a:gd name="adj" fmla="val 46218"/>
            </a:avLst>
          </a:prstGeom>
          <a:gradFill flip="none" rotWithShape="1">
            <a:gsLst>
              <a:gs pos="0">
                <a:srgbClr val="42210B"/>
              </a:gs>
              <a:gs pos="100000">
                <a:srgbClr val="A67C52"/>
              </a:gs>
              <a:gs pos="67000">
                <a:srgbClr val="754C24">
                  <a:alpha val="77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2159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2A06C500-23B9-5B26-A269-996C902E10B1}"/>
              </a:ext>
            </a:extLst>
          </p:cNvPr>
          <p:cNvSpPr/>
          <p:nvPr/>
        </p:nvSpPr>
        <p:spPr>
          <a:xfrm>
            <a:off x="4724399" y="3543300"/>
            <a:ext cx="5105400" cy="1295400"/>
          </a:xfrm>
          <a:prstGeom prst="homePlate">
            <a:avLst>
              <a:gd name="adj" fmla="val 46218"/>
            </a:avLst>
          </a:prstGeom>
          <a:gradFill flip="none" rotWithShape="1">
            <a:gsLst>
              <a:gs pos="0">
                <a:srgbClr val="42210B"/>
              </a:gs>
              <a:gs pos="100000">
                <a:srgbClr val="A67C52"/>
              </a:gs>
              <a:gs pos="67000">
                <a:srgbClr val="754C24">
                  <a:alpha val="77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2159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6BD8B3-195F-023B-80B6-B0F17F01DA9C}"/>
              </a:ext>
            </a:extLst>
          </p:cNvPr>
          <p:cNvSpPr txBox="1"/>
          <p:nvPr/>
        </p:nvSpPr>
        <p:spPr>
          <a:xfrm rot="16200000">
            <a:off x="-3703406" y="4584523"/>
            <a:ext cx="888781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0" sz="7000" u="none" strike="noStrike" cap="none" spc="0" normalizeH="0" baseline="0">
                <a:ln>
                  <a:noFill/>
                </a:ln>
                <a:solidFill>
                  <a:srgbClr val="FFD9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 Bold Bold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5000" dirty="0">
                <a:solidFill>
                  <a:srgbClr val="603813"/>
                </a:solidFill>
              </a:rPr>
              <a:t>O</a:t>
            </a:r>
            <a:r>
              <a:rPr lang="en-IN" sz="5000" dirty="0">
                <a:solidFill>
                  <a:srgbClr val="603813"/>
                </a:solidFill>
              </a:rPr>
              <a:t>BJECTIVE OF THE STUDY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06221-BA03-EA04-C072-174F626C7B8B}"/>
              </a:ext>
            </a:extLst>
          </p:cNvPr>
          <p:cNvSpPr txBox="1"/>
          <p:nvPr/>
        </p:nvSpPr>
        <p:spPr>
          <a:xfrm rot="16200000">
            <a:off x="-3628444" y="4584523"/>
            <a:ext cx="888781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0" sz="7000" u="none" strike="noStrike" cap="none" spc="0" normalizeH="0" baseline="0">
                <a:ln>
                  <a:noFill/>
                </a:ln>
                <a:solidFill>
                  <a:srgbClr val="FFD9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 Bold Bold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sz="5000" dirty="0">
                <a:solidFill>
                  <a:srgbClr val="FF9F80"/>
                </a:solidFill>
              </a:rPr>
              <a:t>O</a:t>
            </a:r>
            <a:r>
              <a:rPr lang="en-IN" sz="5000" dirty="0">
                <a:solidFill>
                  <a:srgbClr val="FF9F80"/>
                </a:solidFill>
              </a:rPr>
              <a:t>BJECTIVE OF THE STUDY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14EB89E-F7FB-7A5D-3E69-E33DF3199E70}"/>
              </a:ext>
            </a:extLst>
          </p:cNvPr>
          <p:cNvSpPr>
            <a:spLocks noChangeAspect="1"/>
          </p:cNvSpPr>
          <p:nvPr/>
        </p:nvSpPr>
        <p:spPr>
          <a:xfrm rot="2714570">
            <a:off x="13003060" y="3187899"/>
            <a:ext cx="2988000" cy="2993100"/>
          </a:xfrm>
          <a:custGeom>
            <a:avLst/>
            <a:gdLst>
              <a:gd name="connsiteX0" fmla="*/ 0 w 2815451"/>
              <a:gd name="connsiteY0" fmla="*/ 0 h 2820256"/>
              <a:gd name="connsiteX1" fmla="*/ 810582 w 2815451"/>
              <a:gd name="connsiteY1" fmla="*/ 0 h 2820256"/>
              <a:gd name="connsiteX2" fmla="*/ 792014 w 2815451"/>
              <a:gd name="connsiteY2" fmla="*/ 59817 h 2820256"/>
              <a:gd name="connsiteX3" fmla="*/ 784618 w 2815451"/>
              <a:gd name="connsiteY3" fmla="*/ 133181 h 2820256"/>
              <a:gd name="connsiteX4" fmla="*/ 1148644 w 2815451"/>
              <a:gd name="connsiteY4" fmla="*/ 497207 h 2820256"/>
              <a:gd name="connsiteX5" fmla="*/ 1512670 w 2815451"/>
              <a:gd name="connsiteY5" fmla="*/ 133181 h 2820256"/>
              <a:gd name="connsiteX6" fmla="*/ 1505274 w 2815451"/>
              <a:gd name="connsiteY6" fmla="*/ 59817 h 2820256"/>
              <a:gd name="connsiteX7" fmla="*/ 1486706 w 2815451"/>
              <a:gd name="connsiteY7" fmla="*/ 0 h 2820256"/>
              <a:gd name="connsiteX8" fmla="*/ 2297289 w 2815451"/>
              <a:gd name="connsiteY8" fmla="*/ 0 h 2820256"/>
              <a:gd name="connsiteX9" fmla="*/ 2297289 w 2815451"/>
              <a:gd name="connsiteY9" fmla="*/ 802158 h 2820256"/>
              <a:gd name="connsiteX10" fmla="*/ 2309730 w 2815451"/>
              <a:gd name="connsiteY10" fmla="*/ 795405 h 2820256"/>
              <a:gd name="connsiteX11" fmla="*/ 2451425 w 2815451"/>
              <a:gd name="connsiteY11" fmla="*/ 766798 h 2820256"/>
              <a:gd name="connsiteX12" fmla="*/ 2815451 w 2815451"/>
              <a:gd name="connsiteY12" fmla="*/ 1130824 h 2820256"/>
              <a:gd name="connsiteX13" fmla="*/ 2451425 w 2815451"/>
              <a:gd name="connsiteY13" fmla="*/ 1494850 h 2820256"/>
              <a:gd name="connsiteX14" fmla="*/ 2309730 w 2815451"/>
              <a:gd name="connsiteY14" fmla="*/ 1466243 h 2820256"/>
              <a:gd name="connsiteX15" fmla="*/ 2297289 w 2815451"/>
              <a:gd name="connsiteY15" fmla="*/ 1459491 h 2820256"/>
              <a:gd name="connsiteX16" fmla="*/ 2297289 w 2815451"/>
              <a:gd name="connsiteY16" fmla="*/ 2297289 h 2820256"/>
              <a:gd name="connsiteX17" fmla="*/ 1474702 w 2815451"/>
              <a:gd name="connsiteY17" fmla="*/ 2297289 h 2820256"/>
              <a:gd name="connsiteX18" fmla="*/ 1484063 w 2815451"/>
              <a:gd name="connsiteY18" fmla="*/ 2314535 h 2820256"/>
              <a:gd name="connsiteX19" fmla="*/ 1512670 w 2815451"/>
              <a:gd name="connsiteY19" fmla="*/ 2456230 h 2820256"/>
              <a:gd name="connsiteX20" fmla="*/ 1148644 w 2815451"/>
              <a:gd name="connsiteY20" fmla="*/ 2820256 h 2820256"/>
              <a:gd name="connsiteX21" fmla="*/ 784618 w 2815451"/>
              <a:gd name="connsiteY21" fmla="*/ 2456230 h 2820256"/>
              <a:gd name="connsiteX22" fmla="*/ 813225 w 2815451"/>
              <a:gd name="connsiteY22" fmla="*/ 2314535 h 2820256"/>
              <a:gd name="connsiteX23" fmla="*/ 822586 w 2815451"/>
              <a:gd name="connsiteY23" fmla="*/ 2297289 h 2820256"/>
              <a:gd name="connsiteX24" fmla="*/ 11289 w 2815451"/>
              <a:gd name="connsiteY24" fmla="*/ 2297289 h 2820256"/>
              <a:gd name="connsiteX25" fmla="*/ 11289 w 2815451"/>
              <a:gd name="connsiteY25" fmla="*/ 1470190 h 2820256"/>
              <a:gd name="connsiteX26" fmla="*/ 23730 w 2815451"/>
              <a:gd name="connsiteY26" fmla="*/ 1476942 h 2820256"/>
              <a:gd name="connsiteX27" fmla="*/ 165425 w 2815451"/>
              <a:gd name="connsiteY27" fmla="*/ 1505549 h 2820256"/>
              <a:gd name="connsiteX28" fmla="*/ 529451 w 2815451"/>
              <a:gd name="connsiteY28" fmla="*/ 1141523 h 2820256"/>
              <a:gd name="connsiteX29" fmla="*/ 165425 w 2815451"/>
              <a:gd name="connsiteY29" fmla="*/ 777497 h 2820256"/>
              <a:gd name="connsiteX30" fmla="*/ 23730 w 2815451"/>
              <a:gd name="connsiteY30" fmla="*/ 806104 h 2820256"/>
              <a:gd name="connsiteX31" fmla="*/ 11289 w 2815451"/>
              <a:gd name="connsiteY31" fmla="*/ 812857 h 2820256"/>
              <a:gd name="connsiteX32" fmla="*/ 11289 w 2815451"/>
              <a:gd name="connsiteY32" fmla="*/ 10699 h 2820256"/>
              <a:gd name="connsiteX33" fmla="*/ 0 w 2815451"/>
              <a:gd name="connsiteY33" fmla="*/ 10699 h 2820256"/>
              <a:gd name="connsiteX34" fmla="*/ 0 w 2815451"/>
              <a:gd name="connsiteY34" fmla="*/ 0 h 28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815451" h="2820256">
                <a:moveTo>
                  <a:pt x="0" y="0"/>
                </a:moveTo>
                <a:lnTo>
                  <a:pt x="810582" y="0"/>
                </a:lnTo>
                <a:lnTo>
                  <a:pt x="792014" y="59817"/>
                </a:lnTo>
                <a:cubicBezTo>
                  <a:pt x="787164" y="83515"/>
                  <a:pt x="784618" y="108051"/>
                  <a:pt x="784618" y="133181"/>
                </a:cubicBezTo>
                <a:cubicBezTo>
                  <a:pt x="784618" y="334227"/>
                  <a:pt x="947598" y="497207"/>
                  <a:pt x="1148644" y="497207"/>
                </a:cubicBezTo>
                <a:cubicBezTo>
                  <a:pt x="1349690" y="497207"/>
                  <a:pt x="1512670" y="334227"/>
                  <a:pt x="1512670" y="133181"/>
                </a:cubicBezTo>
                <a:cubicBezTo>
                  <a:pt x="1512670" y="108051"/>
                  <a:pt x="1510124" y="83515"/>
                  <a:pt x="1505274" y="59817"/>
                </a:cubicBezTo>
                <a:lnTo>
                  <a:pt x="1486706" y="0"/>
                </a:lnTo>
                <a:lnTo>
                  <a:pt x="2297289" y="0"/>
                </a:lnTo>
                <a:lnTo>
                  <a:pt x="2297289" y="802158"/>
                </a:lnTo>
                <a:lnTo>
                  <a:pt x="2309730" y="795405"/>
                </a:lnTo>
                <a:cubicBezTo>
                  <a:pt x="2353281" y="776984"/>
                  <a:pt x="2401163" y="766798"/>
                  <a:pt x="2451425" y="766798"/>
                </a:cubicBezTo>
                <a:cubicBezTo>
                  <a:pt x="2652471" y="766798"/>
                  <a:pt x="2815451" y="929778"/>
                  <a:pt x="2815451" y="1130824"/>
                </a:cubicBezTo>
                <a:cubicBezTo>
                  <a:pt x="2815451" y="1331870"/>
                  <a:pt x="2652471" y="1494850"/>
                  <a:pt x="2451425" y="1494850"/>
                </a:cubicBezTo>
                <a:cubicBezTo>
                  <a:pt x="2401163" y="1494850"/>
                  <a:pt x="2353281" y="1484664"/>
                  <a:pt x="2309730" y="1466243"/>
                </a:cubicBezTo>
                <a:lnTo>
                  <a:pt x="2297289" y="1459491"/>
                </a:lnTo>
                <a:lnTo>
                  <a:pt x="2297289" y="2297289"/>
                </a:lnTo>
                <a:lnTo>
                  <a:pt x="1474702" y="2297289"/>
                </a:lnTo>
                <a:lnTo>
                  <a:pt x="1484063" y="2314535"/>
                </a:lnTo>
                <a:cubicBezTo>
                  <a:pt x="1502484" y="2358086"/>
                  <a:pt x="1512670" y="2405969"/>
                  <a:pt x="1512670" y="2456230"/>
                </a:cubicBezTo>
                <a:cubicBezTo>
                  <a:pt x="1512670" y="2657276"/>
                  <a:pt x="1349690" y="2820256"/>
                  <a:pt x="1148644" y="2820256"/>
                </a:cubicBezTo>
                <a:cubicBezTo>
                  <a:pt x="947598" y="2820256"/>
                  <a:pt x="784618" y="2657276"/>
                  <a:pt x="784618" y="2456230"/>
                </a:cubicBezTo>
                <a:cubicBezTo>
                  <a:pt x="784618" y="2405969"/>
                  <a:pt x="794804" y="2358086"/>
                  <a:pt x="813225" y="2314535"/>
                </a:cubicBezTo>
                <a:lnTo>
                  <a:pt x="822586" y="2297289"/>
                </a:lnTo>
                <a:lnTo>
                  <a:pt x="11289" y="2297289"/>
                </a:lnTo>
                <a:lnTo>
                  <a:pt x="11289" y="1470190"/>
                </a:lnTo>
                <a:lnTo>
                  <a:pt x="23730" y="1476942"/>
                </a:lnTo>
                <a:cubicBezTo>
                  <a:pt x="67281" y="1495363"/>
                  <a:pt x="115163" y="1505549"/>
                  <a:pt x="165425" y="1505549"/>
                </a:cubicBezTo>
                <a:cubicBezTo>
                  <a:pt x="366471" y="1505549"/>
                  <a:pt x="529451" y="1342569"/>
                  <a:pt x="529451" y="1141523"/>
                </a:cubicBezTo>
                <a:cubicBezTo>
                  <a:pt x="529451" y="940477"/>
                  <a:pt x="366471" y="777497"/>
                  <a:pt x="165425" y="777497"/>
                </a:cubicBezTo>
                <a:cubicBezTo>
                  <a:pt x="115163" y="777497"/>
                  <a:pt x="67281" y="787683"/>
                  <a:pt x="23730" y="806104"/>
                </a:cubicBezTo>
                <a:lnTo>
                  <a:pt x="11289" y="812857"/>
                </a:lnTo>
                <a:lnTo>
                  <a:pt x="11289" y="10699"/>
                </a:lnTo>
                <a:lnTo>
                  <a:pt x="0" y="106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FF9F80"/>
              </a:gs>
              <a:gs pos="0">
                <a:srgbClr val="3F2B1F"/>
              </a:gs>
              <a:gs pos="34000">
                <a:srgbClr val="603813"/>
              </a:gs>
            </a:gsLst>
            <a:lin ang="0" scaled="1"/>
            <a:tileRect/>
          </a:gradFill>
          <a:ln>
            <a:solidFill>
              <a:schemeClr val="tx1">
                <a:alpha val="72000"/>
              </a:schemeClr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1B5FBBF5-2850-46D6-4F22-B557D4DE319C}"/>
              </a:ext>
            </a:extLst>
          </p:cNvPr>
          <p:cNvSpPr>
            <a:spLocks noChangeAspect="1"/>
          </p:cNvSpPr>
          <p:nvPr/>
        </p:nvSpPr>
        <p:spPr>
          <a:xfrm rot="2751294">
            <a:off x="14685719" y="4916754"/>
            <a:ext cx="2982909" cy="2988000"/>
          </a:xfrm>
          <a:custGeom>
            <a:avLst/>
            <a:gdLst>
              <a:gd name="connsiteX0" fmla="*/ 0 w 2815451"/>
              <a:gd name="connsiteY0" fmla="*/ 0 h 2820256"/>
              <a:gd name="connsiteX1" fmla="*/ 810582 w 2815451"/>
              <a:gd name="connsiteY1" fmla="*/ 0 h 2820256"/>
              <a:gd name="connsiteX2" fmla="*/ 792014 w 2815451"/>
              <a:gd name="connsiteY2" fmla="*/ 59817 h 2820256"/>
              <a:gd name="connsiteX3" fmla="*/ 784618 w 2815451"/>
              <a:gd name="connsiteY3" fmla="*/ 133181 h 2820256"/>
              <a:gd name="connsiteX4" fmla="*/ 1148644 w 2815451"/>
              <a:gd name="connsiteY4" fmla="*/ 497207 h 2820256"/>
              <a:gd name="connsiteX5" fmla="*/ 1512670 w 2815451"/>
              <a:gd name="connsiteY5" fmla="*/ 133181 h 2820256"/>
              <a:gd name="connsiteX6" fmla="*/ 1505274 w 2815451"/>
              <a:gd name="connsiteY6" fmla="*/ 59817 h 2820256"/>
              <a:gd name="connsiteX7" fmla="*/ 1486706 w 2815451"/>
              <a:gd name="connsiteY7" fmla="*/ 0 h 2820256"/>
              <a:gd name="connsiteX8" fmla="*/ 2297289 w 2815451"/>
              <a:gd name="connsiteY8" fmla="*/ 0 h 2820256"/>
              <a:gd name="connsiteX9" fmla="*/ 2297289 w 2815451"/>
              <a:gd name="connsiteY9" fmla="*/ 802158 h 2820256"/>
              <a:gd name="connsiteX10" fmla="*/ 2309730 w 2815451"/>
              <a:gd name="connsiteY10" fmla="*/ 795405 h 2820256"/>
              <a:gd name="connsiteX11" fmla="*/ 2451425 w 2815451"/>
              <a:gd name="connsiteY11" fmla="*/ 766798 h 2820256"/>
              <a:gd name="connsiteX12" fmla="*/ 2815451 w 2815451"/>
              <a:gd name="connsiteY12" fmla="*/ 1130824 h 2820256"/>
              <a:gd name="connsiteX13" fmla="*/ 2451425 w 2815451"/>
              <a:gd name="connsiteY13" fmla="*/ 1494850 h 2820256"/>
              <a:gd name="connsiteX14" fmla="*/ 2309730 w 2815451"/>
              <a:gd name="connsiteY14" fmla="*/ 1466243 h 2820256"/>
              <a:gd name="connsiteX15" fmla="*/ 2297289 w 2815451"/>
              <a:gd name="connsiteY15" fmla="*/ 1459491 h 2820256"/>
              <a:gd name="connsiteX16" fmla="*/ 2297289 w 2815451"/>
              <a:gd name="connsiteY16" fmla="*/ 2297289 h 2820256"/>
              <a:gd name="connsiteX17" fmla="*/ 1474702 w 2815451"/>
              <a:gd name="connsiteY17" fmla="*/ 2297289 h 2820256"/>
              <a:gd name="connsiteX18" fmla="*/ 1484063 w 2815451"/>
              <a:gd name="connsiteY18" fmla="*/ 2314535 h 2820256"/>
              <a:gd name="connsiteX19" fmla="*/ 1512670 w 2815451"/>
              <a:gd name="connsiteY19" fmla="*/ 2456230 h 2820256"/>
              <a:gd name="connsiteX20" fmla="*/ 1148644 w 2815451"/>
              <a:gd name="connsiteY20" fmla="*/ 2820256 h 2820256"/>
              <a:gd name="connsiteX21" fmla="*/ 784618 w 2815451"/>
              <a:gd name="connsiteY21" fmla="*/ 2456230 h 2820256"/>
              <a:gd name="connsiteX22" fmla="*/ 813225 w 2815451"/>
              <a:gd name="connsiteY22" fmla="*/ 2314535 h 2820256"/>
              <a:gd name="connsiteX23" fmla="*/ 822586 w 2815451"/>
              <a:gd name="connsiteY23" fmla="*/ 2297289 h 2820256"/>
              <a:gd name="connsiteX24" fmla="*/ 11289 w 2815451"/>
              <a:gd name="connsiteY24" fmla="*/ 2297289 h 2820256"/>
              <a:gd name="connsiteX25" fmla="*/ 11289 w 2815451"/>
              <a:gd name="connsiteY25" fmla="*/ 1470190 h 2820256"/>
              <a:gd name="connsiteX26" fmla="*/ 23730 w 2815451"/>
              <a:gd name="connsiteY26" fmla="*/ 1476942 h 2820256"/>
              <a:gd name="connsiteX27" fmla="*/ 165425 w 2815451"/>
              <a:gd name="connsiteY27" fmla="*/ 1505549 h 2820256"/>
              <a:gd name="connsiteX28" fmla="*/ 529451 w 2815451"/>
              <a:gd name="connsiteY28" fmla="*/ 1141523 h 2820256"/>
              <a:gd name="connsiteX29" fmla="*/ 165425 w 2815451"/>
              <a:gd name="connsiteY29" fmla="*/ 777497 h 2820256"/>
              <a:gd name="connsiteX30" fmla="*/ 23730 w 2815451"/>
              <a:gd name="connsiteY30" fmla="*/ 806104 h 2820256"/>
              <a:gd name="connsiteX31" fmla="*/ 11289 w 2815451"/>
              <a:gd name="connsiteY31" fmla="*/ 812857 h 2820256"/>
              <a:gd name="connsiteX32" fmla="*/ 11289 w 2815451"/>
              <a:gd name="connsiteY32" fmla="*/ 10699 h 2820256"/>
              <a:gd name="connsiteX33" fmla="*/ 0 w 2815451"/>
              <a:gd name="connsiteY33" fmla="*/ 10699 h 2820256"/>
              <a:gd name="connsiteX34" fmla="*/ 0 w 2815451"/>
              <a:gd name="connsiteY34" fmla="*/ 0 h 28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815451" h="2820256">
                <a:moveTo>
                  <a:pt x="0" y="0"/>
                </a:moveTo>
                <a:lnTo>
                  <a:pt x="810582" y="0"/>
                </a:lnTo>
                <a:lnTo>
                  <a:pt x="792014" y="59817"/>
                </a:lnTo>
                <a:cubicBezTo>
                  <a:pt x="787164" y="83515"/>
                  <a:pt x="784618" y="108051"/>
                  <a:pt x="784618" y="133181"/>
                </a:cubicBezTo>
                <a:cubicBezTo>
                  <a:pt x="784618" y="334227"/>
                  <a:pt x="947598" y="497207"/>
                  <a:pt x="1148644" y="497207"/>
                </a:cubicBezTo>
                <a:cubicBezTo>
                  <a:pt x="1349690" y="497207"/>
                  <a:pt x="1512670" y="334227"/>
                  <a:pt x="1512670" y="133181"/>
                </a:cubicBezTo>
                <a:cubicBezTo>
                  <a:pt x="1512670" y="108051"/>
                  <a:pt x="1510124" y="83515"/>
                  <a:pt x="1505274" y="59817"/>
                </a:cubicBezTo>
                <a:lnTo>
                  <a:pt x="1486706" y="0"/>
                </a:lnTo>
                <a:lnTo>
                  <a:pt x="2297289" y="0"/>
                </a:lnTo>
                <a:lnTo>
                  <a:pt x="2297289" y="802158"/>
                </a:lnTo>
                <a:lnTo>
                  <a:pt x="2309730" y="795405"/>
                </a:lnTo>
                <a:cubicBezTo>
                  <a:pt x="2353281" y="776984"/>
                  <a:pt x="2401163" y="766798"/>
                  <a:pt x="2451425" y="766798"/>
                </a:cubicBezTo>
                <a:cubicBezTo>
                  <a:pt x="2652471" y="766798"/>
                  <a:pt x="2815451" y="929778"/>
                  <a:pt x="2815451" y="1130824"/>
                </a:cubicBezTo>
                <a:cubicBezTo>
                  <a:pt x="2815451" y="1331870"/>
                  <a:pt x="2652471" y="1494850"/>
                  <a:pt x="2451425" y="1494850"/>
                </a:cubicBezTo>
                <a:cubicBezTo>
                  <a:pt x="2401163" y="1494850"/>
                  <a:pt x="2353281" y="1484664"/>
                  <a:pt x="2309730" y="1466243"/>
                </a:cubicBezTo>
                <a:lnTo>
                  <a:pt x="2297289" y="1459491"/>
                </a:lnTo>
                <a:lnTo>
                  <a:pt x="2297289" y="2297289"/>
                </a:lnTo>
                <a:lnTo>
                  <a:pt x="1474702" y="2297289"/>
                </a:lnTo>
                <a:lnTo>
                  <a:pt x="1484063" y="2314535"/>
                </a:lnTo>
                <a:cubicBezTo>
                  <a:pt x="1502484" y="2358086"/>
                  <a:pt x="1512670" y="2405969"/>
                  <a:pt x="1512670" y="2456230"/>
                </a:cubicBezTo>
                <a:cubicBezTo>
                  <a:pt x="1512670" y="2657276"/>
                  <a:pt x="1349690" y="2820256"/>
                  <a:pt x="1148644" y="2820256"/>
                </a:cubicBezTo>
                <a:cubicBezTo>
                  <a:pt x="947598" y="2820256"/>
                  <a:pt x="784618" y="2657276"/>
                  <a:pt x="784618" y="2456230"/>
                </a:cubicBezTo>
                <a:cubicBezTo>
                  <a:pt x="784618" y="2405969"/>
                  <a:pt x="794804" y="2358086"/>
                  <a:pt x="813225" y="2314535"/>
                </a:cubicBezTo>
                <a:lnTo>
                  <a:pt x="822586" y="2297289"/>
                </a:lnTo>
                <a:lnTo>
                  <a:pt x="11289" y="2297289"/>
                </a:lnTo>
                <a:lnTo>
                  <a:pt x="11289" y="1470190"/>
                </a:lnTo>
                <a:lnTo>
                  <a:pt x="23730" y="1476942"/>
                </a:lnTo>
                <a:cubicBezTo>
                  <a:pt x="67281" y="1495363"/>
                  <a:pt x="115163" y="1505549"/>
                  <a:pt x="165425" y="1505549"/>
                </a:cubicBezTo>
                <a:cubicBezTo>
                  <a:pt x="366471" y="1505549"/>
                  <a:pt x="529451" y="1342569"/>
                  <a:pt x="529451" y="1141523"/>
                </a:cubicBezTo>
                <a:cubicBezTo>
                  <a:pt x="529451" y="940477"/>
                  <a:pt x="366471" y="777497"/>
                  <a:pt x="165425" y="777497"/>
                </a:cubicBezTo>
                <a:cubicBezTo>
                  <a:pt x="115163" y="777497"/>
                  <a:pt x="67281" y="787683"/>
                  <a:pt x="23730" y="806104"/>
                </a:cubicBezTo>
                <a:lnTo>
                  <a:pt x="11289" y="812857"/>
                </a:lnTo>
                <a:lnTo>
                  <a:pt x="11289" y="10699"/>
                </a:lnTo>
                <a:lnTo>
                  <a:pt x="0" y="106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9F80">
                  <a:lumMod val="98000"/>
                  <a:lumOff val="2000"/>
                </a:srgbClr>
              </a:gs>
              <a:gs pos="100000">
                <a:srgbClr val="FDD8C9">
                  <a:lumMod val="100000"/>
                </a:srgbClr>
              </a:gs>
            </a:gsLst>
            <a:lin ang="0" scaled="1"/>
            <a:tileRect/>
          </a:gradFill>
          <a:ln>
            <a:solidFill>
              <a:schemeClr val="tx1">
                <a:alpha val="72000"/>
              </a:schemeClr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`</a:t>
            </a:r>
            <a:endParaRPr lang="en-IN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E76E98AD-D034-C612-FB5F-CB21ED246EF4}"/>
              </a:ext>
            </a:extLst>
          </p:cNvPr>
          <p:cNvSpPr>
            <a:spLocks noChangeAspect="1"/>
          </p:cNvSpPr>
          <p:nvPr/>
        </p:nvSpPr>
        <p:spPr>
          <a:xfrm rot="8162955">
            <a:off x="10884713" y="4503398"/>
            <a:ext cx="2982909" cy="2988000"/>
          </a:xfrm>
          <a:custGeom>
            <a:avLst/>
            <a:gdLst>
              <a:gd name="connsiteX0" fmla="*/ 0 w 2815451"/>
              <a:gd name="connsiteY0" fmla="*/ 0 h 2820256"/>
              <a:gd name="connsiteX1" fmla="*/ 810582 w 2815451"/>
              <a:gd name="connsiteY1" fmla="*/ 0 h 2820256"/>
              <a:gd name="connsiteX2" fmla="*/ 792014 w 2815451"/>
              <a:gd name="connsiteY2" fmla="*/ 59817 h 2820256"/>
              <a:gd name="connsiteX3" fmla="*/ 784618 w 2815451"/>
              <a:gd name="connsiteY3" fmla="*/ 133181 h 2820256"/>
              <a:gd name="connsiteX4" fmla="*/ 1148644 w 2815451"/>
              <a:gd name="connsiteY4" fmla="*/ 497207 h 2820256"/>
              <a:gd name="connsiteX5" fmla="*/ 1512670 w 2815451"/>
              <a:gd name="connsiteY5" fmla="*/ 133181 h 2820256"/>
              <a:gd name="connsiteX6" fmla="*/ 1505274 w 2815451"/>
              <a:gd name="connsiteY6" fmla="*/ 59817 h 2820256"/>
              <a:gd name="connsiteX7" fmla="*/ 1486706 w 2815451"/>
              <a:gd name="connsiteY7" fmla="*/ 0 h 2820256"/>
              <a:gd name="connsiteX8" fmla="*/ 2297289 w 2815451"/>
              <a:gd name="connsiteY8" fmla="*/ 0 h 2820256"/>
              <a:gd name="connsiteX9" fmla="*/ 2297289 w 2815451"/>
              <a:gd name="connsiteY9" fmla="*/ 802158 h 2820256"/>
              <a:gd name="connsiteX10" fmla="*/ 2309730 w 2815451"/>
              <a:gd name="connsiteY10" fmla="*/ 795405 h 2820256"/>
              <a:gd name="connsiteX11" fmla="*/ 2451425 w 2815451"/>
              <a:gd name="connsiteY11" fmla="*/ 766798 h 2820256"/>
              <a:gd name="connsiteX12" fmla="*/ 2815451 w 2815451"/>
              <a:gd name="connsiteY12" fmla="*/ 1130824 h 2820256"/>
              <a:gd name="connsiteX13" fmla="*/ 2451425 w 2815451"/>
              <a:gd name="connsiteY13" fmla="*/ 1494850 h 2820256"/>
              <a:gd name="connsiteX14" fmla="*/ 2309730 w 2815451"/>
              <a:gd name="connsiteY14" fmla="*/ 1466243 h 2820256"/>
              <a:gd name="connsiteX15" fmla="*/ 2297289 w 2815451"/>
              <a:gd name="connsiteY15" fmla="*/ 1459491 h 2820256"/>
              <a:gd name="connsiteX16" fmla="*/ 2297289 w 2815451"/>
              <a:gd name="connsiteY16" fmla="*/ 2297289 h 2820256"/>
              <a:gd name="connsiteX17" fmla="*/ 1474702 w 2815451"/>
              <a:gd name="connsiteY17" fmla="*/ 2297289 h 2820256"/>
              <a:gd name="connsiteX18" fmla="*/ 1484063 w 2815451"/>
              <a:gd name="connsiteY18" fmla="*/ 2314535 h 2820256"/>
              <a:gd name="connsiteX19" fmla="*/ 1512670 w 2815451"/>
              <a:gd name="connsiteY19" fmla="*/ 2456230 h 2820256"/>
              <a:gd name="connsiteX20" fmla="*/ 1148644 w 2815451"/>
              <a:gd name="connsiteY20" fmla="*/ 2820256 h 2820256"/>
              <a:gd name="connsiteX21" fmla="*/ 784618 w 2815451"/>
              <a:gd name="connsiteY21" fmla="*/ 2456230 h 2820256"/>
              <a:gd name="connsiteX22" fmla="*/ 813225 w 2815451"/>
              <a:gd name="connsiteY22" fmla="*/ 2314535 h 2820256"/>
              <a:gd name="connsiteX23" fmla="*/ 822586 w 2815451"/>
              <a:gd name="connsiteY23" fmla="*/ 2297289 h 2820256"/>
              <a:gd name="connsiteX24" fmla="*/ 11289 w 2815451"/>
              <a:gd name="connsiteY24" fmla="*/ 2297289 h 2820256"/>
              <a:gd name="connsiteX25" fmla="*/ 11289 w 2815451"/>
              <a:gd name="connsiteY25" fmla="*/ 1470190 h 2820256"/>
              <a:gd name="connsiteX26" fmla="*/ 23730 w 2815451"/>
              <a:gd name="connsiteY26" fmla="*/ 1476942 h 2820256"/>
              <a:gd name="connsiteX27" fmla="*/ 165425 w 2815451"/>
              <a:gd name="connsiteY27" fmla="*/ 1505549 h 2820256"/>
              <a:gd name="connsiteX28" fmla="*/ 529451 w 2815451"/>
              <a:gd name="connsiteY28" fmla="*/ 1141523 h 2820256"/>
              <a:gd name="connsiteX29" fmla="*/ 165425 w 2815451"/>
              <a:gd name="connsiteY29" fmla="*/ 777497 h 2820256"/>
              <a:gd name="connsiteX30" fmla="*/ 23730 w 2815451"/>
              <a:gd name="connsiteY30" fmla="*/ 806104 h 2820256"/>
              <a:gd name="connsiteX31" fmla="*/ 11289 w 2815451"/>
              <a:gd name="connsiteY31" fmla="*/ 812857 h 2820256"/>
              <a:gd name="connsiteX32" fmla="*/ 11289 w 2815451"/>
              <a:gd name="connsiteY32" fmla="*/ 10699 h 2820256"/>
              <a:gd name="connsiteX33" fmla="*/ 0 w 2815451"/>
              <a:gd name="connsiteY33" fmla="*/ 10699 h 2820256"/>
              <a:gd name="connsiteX34" fmla="*/ 0 w 2815451"/>
              <a:gd name="connsiteY34" fmla="*/ 0 h 28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815451" h="2820256">
                <a:moveTo>
                  <a:pt x="0" y="0"/>
                </a:moveTo>
                <a:lnTo>
                  <a:pt x="810582" y="0"/>
                </a:lnTo>
                <a:lnTo>
                  <a:pt x="792014" y="59817"/>
                </a:lnTo>
                <a:cubicBezTo>
                  <a:pt x="787164" y="83515"/>
                  <a:pt x="784618" y="108051"/>
                  <a:pt x="784618" y="133181"/>
                </a:cubicBezTo>
                <a:cubicBezTo>
                  <a:pt x="784618" y="334227"/>
                  <a:pt x="947598" y="497207"/>
                  <a:pt x="1148644" y="497207"/>
                </a:cubicBezTo>
                <a:cubicBezTo>
                  <a:pt x="1349690" y="497207"/>
                  <a:pt x="1512670" y="334227"/>
                  <a:pt x="1512670" y="133181"/>
                </a:cubicBezTo>
                <a:cubicBezTo>
                  <a:pt x="1512670" y="108051"/>
                  <a:pt x="1510124" y="83515"/>
                  <a:pt x="1505274" y="59817"/>
                </a:cubicBezTo>
                <a:lnTo>
                  <a:pt x="1486706" y="0"/>
                </a:lnTo>
                <a:lnTo>
                  <a:pt x="2297289" y="0"/>
                </a:lnTo>
                <a:lnTo>
                  <a:pt x="2297289" y="802158"/>
                </a:lnTo>
                <a:lnTo>
                  <a:pt x="2309730" y="795405"/>
                </a:lnTo>
                <a:cubicBezTo>
                  <a:pt x="2353281" y="776984"/>
                  <a:pt x="2401163" y="766798"/>
                  <a:pt x="2451425" y="766798"/>
                </a:cubicBezTo>
                <a:cubicBezTo>
                  <a:pt x="2652471" y="766798"/>
                  <a:pt x="2815451" y="929778"/>
                  <a:pt x="2815451" y="1130824"/>
                </a:cubicBezTo>
                <a:cubicBezTo>
                  <a:pt x="2815451" y="1331870"/>
                  <a:pt x="2652471" y="1494850"/>
                  <a:pt x="2451425" y="1494850"/>
                </a:cubicBezTo>
                <a:cubicBezTo>
                  <a:pt x="2401163" y="1494850"/>
                  <a:pt x="2353281" y="1484664"/>
                  <a:pt x="2309730" y="1466243"/>
                </a:cubicBezTo>
                <a:lnTo>
                  <a:pt x="2297289" y="1459491"/>
                </a:lnTo>
                <a:lnTo>
                  <a:pt x="2297289" y="2297289"/>
                </a:lnTo>
                <a:lnTo>
                  <a:pt x="1474702" y="2297289"/>
                </a:lnTo>
                <a:lnTo>
                  <a:pt x="1484063" y="2314535"/>
                </a:lnTo>
                <a:cubicBezTo>
                  <a:pt x="1502484" y="2358086"/>
                  <a:pt x="1512670" y="2405969"/>
                  <a:pt x="1512670" y="2456230"/>
                </a:cubicBezTo>
                <a:cubicBezTo>
                  <a:pt x="1512670" y="2657276"/>
                  <a:pt x="1349690" y="2820256"/>
                  <a:pt x="1148644" y="2820256"/>
                </a:cubicBezTo>
                <a:cubicBezTo>
                  <a:pt x="947598" y="2820256"/>
                  <a:pt x="784618" y="2657276"/>
                  <a:pt x="784618" y="2456230"/>
                </a:cubicBezTo>
                <a:cubicBezTo>
                  <a:pt x="784618" y="2405969"/>
                  <a:pt x="794804" y="2358086"/>
                  <a:pt x="813225" y="2314535"/>
                </a:cubicBezTo>
                <a:lnTo>
                  <a:pt x="822586" y="2297289"/>
                </a:lnTo>
                <a:lnTo>
                  <a:pt x="11289" y="2297289"/>
                </a:lnTo>
                <a:lnTo>
                  <a:pt x="11289" y="1470190"/>
                </a:lnTo>
                <a:lnTo>
                  <a:pt x="23730" y="1476942"/>
                </a:lnTo>
                <a:cubicBezTo>
                  <a:pt x="67281" y="1495363"/>
                  <a:pt x="115163" y="1505549"/>
                  <a:pt x="165425" y="1505549"/>
                </a:cubicBezTo>
                <a:cubicBezTo>
                  <a:pt x="366471" y="1505549"/>
                  <a:pt x="529451" y="1342569"/>
                  <a:pt x="529451" y="1141523"/>
                </a:cubicBezTo>
                <a:cubicBezTo>
                  <a:pt x="529451" y="940477"/>
                  <a:pt x="366471" y="777497"/>
                  <a:pt x="165425" y="777497"/>
                </a:cubicBezTo>
                <a:cubicBezTo>
                  <a:pt x="115163" y="777497"/>
                  <a:pt x="67281" y="787683"/>
                  <a:pt x="23730" y="806104"/>
                </a:cubicBezTo>
                <a:lnTo>
                  <a:pt x="11289" y="812857"/>
                </a:lnTo>
                <a:lnTo>
                  <a:pt x="11289" y="10699"/>
                </a:lnTo>
                <a:lnTo>
                  <a:pt x="0" y="106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FF9F80">
                  <a:lumMod val="98000"/>
                  <a:lumOff val="2000"/>
                </a:srgbClr>
              </a:gs>
              <a:gs pos="0">
                <a:srgbClr val="FDD8C9">
                  <a:lumMod val="100000"/>
                </a:srgbClr>
              </a:gs>
            </a:gsLst>
            <a:lin ang="16200000" scaled="1"/>
            <a:tileRect/>
          </a:gradFill>
          <a:ln>
            <a:solidFill>
              <a:schemeClr val="tx1">
                <a:alpha val="72000"/>
              </a:schemeClr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0886B1A2-13ED-86BC-8E6D-9D4107F6CCD3}"/>
              </a:ext>
            </a:extLst>
          </p:cNvPr>
          <p:cNvSpPr>
            <a:spLocks noChangeAspect="1"/>
          </p:cNvSpPr>
          <p:nvPr/>
        </p:nvSpPr>
        <p:spPr>
          <a:xfrm rot="8084235">
            <a:off x="12572347" y="6211473"/>
            <a:ext cx="2988000" cy="2993100"/>
          </a:xfrm>
          <a:custGeom>
            <a:avLst/>
            <a:gdLst>
              <a:gd name="connsiteX0" fmla="*/ 0 w 2815451"/>
              <a:gd name="connsiteY0" fmla="*/ 0 h 2820256"/>
              <a:gd name="connsiteX1" fmla="*/ 810582 w 2815451"/>
              <a:gd name="connsiteY1" fmla="*/ 0 h 2820256"/>
              <a:gd name="connsiteX2" fmla="*/ 792014 w 2815451"/>
              <a:gd name="connsiteY2" fmla="*/ 59817 h 2820256"/>
              <a:gd name="connsiteX3" fmla="*/ 784618 w 2815451"/>
              <a:gd name="connsiteY3" fmla="*/ 133181 h 2820256"/>
              <a:gd name="connsiteX4" fmla="*/ 1148644 w 2815451"/>
              <a:gd name="connsiteY4" fmla="*/ 497207 h 2820256"/>
              <a:gd name="connsiteX5" fmla="*/ 1512670 w 2815451"/>
              <a:gd name="connsiteY5" fmla="*/ 133181 h 2820256"/>
              <a:gd name="connsiteX6" fmla="*/ 1505274 w 2815451"/>
              <a:gd name="connsiteY6" fmla="*/ 59817 h 2820256"/>
              <a:gd name="connsiteX7" fmla="*/ 1486706 w 2815451"/>
              <a:gd name="connsiteY7" fmla="*/ 0 h 2820256"/>
              <a:gd name="connsiteX8" fmla="*/ 2297289 w 2815451"/>
              <a:gd name="connsiteY8" fmla="*/ 0 h 2820256"/>
              <a:gd name="connsiteX9" fmla="*/ 2297289 w 2815451"/>
              <a:gd name="connsiteY9" fmla="*/ 802158 h 2820256"/>
              <a:gd name="connsiteX10" fmla="*/ 2309730 w 2815451"/>
              <a:gd name="connsiteY10" fmla="*/ 795405 h 2820256"/>
              <a:gd name="connsiteX11" fmla="*/ 2451425 w 2815451"/>
              <a:gd name="connsiteY11" fmla="*/ 766798 h 2820256"/>
              <a:gd name="connsiteX12" fmla="*/ 2815451 w 2815451"/>
              <a:gd name="connsiteY12" fmla="*/ 1130824 h 2820256"/>
              <a:gd name="connsiteX13" fmla="*/ 2451425 w 2815451"/>
              <a:gd name="connsiteY13" fmla="*/ 1494850 h 2820256"/>
              <a:gd name="connsiteX14" fmla="*/ 2309730 w 2815451"/>
              <a:gd name="connsiteY14" fmla="*/ 1466243 h 2820256"/>
              <a:gd name="connsiteX15" fmla="*/ 2297289 w 2815451"/>
              <a:gd name="connsiteY15" fmla="*/ 1459491 h 2820256"/>
              <a:gd name="connsiteX16" fmla="*/ 2297289 w 2815451"/>
              <a:gd name="connsiteY16" fmla="*/ 2297289 h 2820256"/>
              <a:gd name="connsiteX17" fmla="*/ 1474702 w 2815451"/>
              <a:gd name="connsiteY17" fmla="*/ 2297289 h 2820256"/>
              <a:gd name="connsiteX18" fmla="*/ 1484063 w 2815451"/>
              <a:gd name="connsiteY18" fmla="*/ 2314535 h 2820256"/>
              <a:gd name="connsiteX19" fmla="*/ 1512670 w 2815451"/>
              <a:gd name="connsiteY19" fmla="*/ 2456230 h 2820256"/>
              <a:gd name="connsiteX20" fmla="*/ 1148644 w 2815451"/>
              <a:gd name="connsiteY20" fmla="*/ 2820256 h 2820256"/>
              <a:gd name="connsiteX21" fmla="*/ 784618 w 2815451"/>
              <a:gd name="connsiteY21" fmla="*/ 2456230 h 2820256"/>
              <a:gd name="connsiteX22" fmla="*/ 813225 w 2815451"/>
              <a:gd name="connsiteY22" fmla="*/ 2314535 h 2820256"/>
              <a:gd name="connsiteX23" fmla="*/ 822586 w 2815451"/>
              <a:gd name="connsiteY23" fmla="*/ 2297289 h 2820256"/>
              <a:gd name="connsiteX24" fmla="*/ 11289 w 2815451"/>
              <a:gd name="connsiteY24" fmla="*/ 2297289 h 2820256"/>
              <a:gd name="connsiteX25" fmla="*/ 11289 w 2815451"/>
              <a:gd name="connsiteY25" fmla="*/ 1470190 h 2820256"/>
              <a:gd name="connsiteX26" fmla="*/ 23730 w 2815451"/>
              <a:gd name="connsiteY26" fmla="*/ 1476942 h 2820256"/>
              <a:gd name="connsiteX27" fmla="*/ 165425 w 2815451"/>
              <a:gd name="connsiteY27" fmla="*/ 1505549 h 2820256"/>
              <a:gd name="connsiteX28" fmla="*/ 529451 w 2815451"/>
              <a:gd name="connsiteY28" fmla="*/ 1141523 h 2820256"/>
              <a:gd name="connsiteX29" fmla="*/ 165425 w 2815451"/>
              <a:gd name="connsiteY29" fmla="*/ 777497 h 2820256"/>
              <a:gd name="connsiteX30" fmla="*/ 23730 w 2815451"/>
              <a:gd name="connsiteY30" fmla="*/ 806104 h 2820256"/>
              <a:gd name="connsiteX31" fmla="*/ 11289 w 2815451"/>
              <a:gd name="connsiteY31" fmla="*/ 812857 h 2820256"/>
              <a:gd name="connsiteX32" fmla="*/ 11289 w 2815451"/>
              <a:gd name="connsiteY32" fmla="*/ 10699 h 2820256"/>
              <a:gd name="connsiteX33" fmla="*/ 0 w 2815451"/>
              <a:gd name="connsiteY33" fmla="*/ 10699 h 2820256"/>
              <a:gd name="connsiteX34" fmla="*/ 0 w 2815451"/>
              <a:gd name="connsiteY34" fmla="*/ 0 h 28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815451" h="2820256">
                <a:moveTo>
                  <a:pt x="0" y="0"/>
                </a:moveTo>
                <a:lnTo>
                  <a:pt x="810582" y="0"/>
                </a:lnTo>
                <a:lnTo>
                  <a:pt x="792014" y="59817"/>
                </a:lnTo>
                <a:cubicBezTo>
                  <a:pt x="787164" y="83515"/>
                  <a:pt x="784618" y="108051"/>
                  <a:pt x="784618" y="133181"/>
                </a:cubicBezTo>
                <a:cubicBezTo>
                  <a:pt x="784618" y="334227"/>
                  <a:pt x="947598" y="497207"/>
                  <a:pt x="1148644" y="497207"/>
                </a:cubicBezTo>
                <a:cubicBezTo>
                  <a:pt x="1349690" y="497207"/>
                  <a:pt x="1512670" y="334227"/>
                  <a:pt x="1512670" y="133181"/>
                </a:cubicBezTo>
                <a:cubicBezTo>
                  <a:pt x="1512670" y="108051"/>
                  <a:pt x="1510124" y="83515"/>
                  <a:pt x="1505274" y="59817"/>
                </a:cubicBezTo>
                <a:lnTo>
                  <a:pt x="1486706" y="0"/>
                </a:lnTo>
                <a:lnTo>
                  <a:pt x="2297289" y="0"/>
                </a:lnTo>
                <a:lnTo>
                  <a:pt x="2297289" y="802158"/>
                </a:lnTo>
                <a:lnTo>
                  <a:pt x="2309730" y="795405"/>
                </a:lnTo>
                <a:cubicBezTo>
                  <a:pt x="2353281" y="776984"/>
                  <a:pt x="2401163" y="766798"/>
                  <a:pt x="2451425" y="766798"/>
                </a:cubicBezTo>
                <a:cubicBezTo>
                  <a:pt x="2652471" y="766798"/>
                  <a:pt x="2815451" y="929778"/>
                  <a:pt x="2815451" y="1130824"/>
                </a:cubicBezTo>
                <a:cubicBezTo>
                  <a:pt x="2815451" y="1331870"/>
                  <a:pt x="2652471" y="1494850"/>
                  <a:pt x="2451425" y="1494850"/>
                </a:cubicBezTo>
                <a:cubicBezTo>
                  <a:pt x="2401163" y="1494850"/>
                  <a:pt x="2353281" y="1484664"/>
                  <a:pt x="2309730" y="1466243"/>
                </a:cubicBezTo>
                <a:lnTo>
                  <a:pt x="2297289" y="1459491"/>
                </a:lnTo>
                <a:lnTo>
                  <a:pt x="2297289" y="2297289"/>
                </a:lnTo>
                <a:lnTo>
                  <a:pt x="1474702" y="2297289"/>
                </a:lnTo>
                <a:lnTo>
                  <a:pt x="1484063" y="2314535"/>
                </a:lnTo>
                <a:cubicBezTo>
                  <a:pt x="1502484" y="2358086"/>
                  <a:pt x="1512670" y="2405969"/>
                  <a:pt x="1512670" y="2456230"/>
                </a:cubicBezTo>
                <a:cubicBezTo>
                  <a:pt x="1512670" y="2657276"/>
                  <a:pt x="1349690" y="2820256"/>
                  <a:pt x="1148644" y="2820256"/>
                </a:cubicBezTo>
                <a:cubicBezTo>
                  <a:pt x="947598" y="2820256"/>
                  <a:pt x="784618" y="2657276"/>
                  <a:pt x="784618" y="2456230"/>
                </a:cubicBezTo>
                <a:cubicBezTo>
                  <a:pt x="784618" y="2405969"/>
                  <a:pt x="794804" y="2358086"/>
                  <a:pt x="813225" y="2314535"/>
                </a:cubicBezTo>
                <a:lnTo>
                  <a:pt x="822586" y="2297289"/>
                </a:lnTo>
                <a:lnTo>
                  <a:pt x="11289" y="2297289"/>
                </a:lnTo>
                <a:lnTo>
                  <a:pt x="11289" y="1470190"/>
                </a:lnTo>
                <a:lnTo>
                  <a:pt x="23730" y="1476942"/>
                </a:lnTo>
                <a:cubicBezTo>
                  <a:pt x="67281" y="1495363"/>
                  <a:pt x="115163" y="1505549"/>
                  <a:pt x="165425" y="1505549"/>
                </a:cubicBezTo>
                <a:cubicBezTo>
                  <a:pt x="366471" y="1505549"/>
                  <a:pt x="529451" y="1342569"/>
                  <a:pt x="529451" y="1141523"/>
                </a:cubicBezTo>
                <a:cubicBezTo>
                  <a:pt x="529451" y="940477"/>
                  <a:pt x="366471" y="777497"/>
                  <a:pt x="165425" y="777497"/>
                </a:cubicBezTo>
                <a:cubicBezTo>
                  <a:pt x="115163" y="777497"/>
                  <a:pt x="67281" y="787683"/>
                  <a:pt x="23730" y="806104"/>
                </a:cubicBezTo>
                <a:lnTo>
                  <a:pt x="11289" y="812857"/>
                </a:lnTo>
                <a:lnTo>
                  <a:pt x="11289" y="10699"/>
                </a:lnTo>
                <a:lnTo>
                  <a:pt x="0" y="106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FF9F80"/>
              </a:gs>
              <a:gs pos="0">
                <a:srgbClr val="3F2B1F"/>
              </a:gs>
              <a:gs pos="34000">
                <a:srgbClr val="603813"/>
              </a:gs>
            </a:gsLst>
            <a:lin ang="0" scaled="1"/>
            <a:tileRect/>
          </a:gradFill>
          <a:ln>
            <a:solidFill>
              <a:schemeClr val="tx1">
                <a:alpha val="72000"/>
              </a:schemeClr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3A30B5-6DE1-0CB2-F18C-41ED6BBF6941}"/>
              </a:ext>
            </a:extLst>
          </p:cNvPr>
          <p:cNvSpPr txBox="1"/>
          <p:nvPr/>
        </p:nvSpPr>
        <p:spPr>
          <a:xfrm>
            <a:off x="11121633" y="686787"/>
            <a:ext cx="689595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0" sz="7000" u="none" strike="noStrike" cap="none" spc="0" normalizeH="0" baseline="0">
                <a:ln>
                  <a:noFill/>
                </a:ln>
                <a:solidFill>
                  <a:srgbClr val="FFD9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 Bold Bold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IN" sz="4400" b="1" dirty="0">
                <a:solidFill>
                  <a:srgbClr val="603813"/>
                </a:solidFill>
                <a:latin typeface="Nunito Bold Bold" panose="020B0604020202020204" charset="0"/>
              </a:rPr>
              <a:t>VALUE OF THE STUDY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B57ABF-AEB6-7A16-3ABA-864740B75E90}"/>
              </a:ext>
            </a:extLst>
          </p:cNvPr>
          <p:cNvSpPr txBox="1"/>
          <p:nvPr/>
        </p:nvSpPr>
        <p:spPr>
          <a:xfrm>
            <a:off x="11121633" y="748800"/>
            <a:ext cx="689595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0" sz="7000" u="none" strike="noStrike" cap="none" spc="0" normalizeH="0" baseline="0">
                <a:ln>
                  <a:noFill/>
                </a:ln>
                <a:solidFill>
                  <a:srgbClr val="FFD9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 Bold Bold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IN" sz="4400" b="1" dirty="0">
                <a:solidFill>
                  <a:srgbClr val="FF9F80"/>
                </a:solidFill>
                <a:latin typeface="Nunito Bold Bold" panose="020B0604020202020204" charset="0"/>
              </a:rPr>
              <a:t>VALUE OF THE STUDY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6F1803-E3E9-B311-2E96-A0CA3ED1F9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463" y="2944970"/>
            <a:ext cx="1487989" cy="1487989"/>
          </a:xfrm>
          <a:prstGeom prst="rect">
            <a:avLst/>
          </a:prstGeom>
          <a:effectLst>
            <a:outerShdw blurRad="127000" dist="76200" dir="978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3CA16A6-C50F-BB81-C849-3DEFDF5228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09" y="497146"/>
            <a:ext cx="1487989" cy="1487989"/>
          </a:xfrm>
          <a:prstGeom prst="rect">
            <a:avLst/>
          </a:prstGeom>
          <a:effectLst>
            <a:outerShdw blurRad="127000" dist="76200" dir="978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1ED00EB-7897-DC04-E574-54573D29C5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211" y="5253855"/>
            <a:ext cx="1651732" cy="1651732"/>
          </a:xfrm>
          <a:prstGeom prst="rect">
            <a:avLst/>
          </a:prstGeom>
          <a:effectLst>
            <a:outerShdw blurRad="127000" dist="76200" dir="978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A3F2E12-01A2-5201-3C6C-B49117EF97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16" y="7826761"/>
            <a:ext cx="1576048" cy="1576048"/>
          </a:xfrm>
          <a:prstGeom prst="rect">
            <a:avLst/>
          </a:prstGeom>
          <a:effectLst>
            <a:outerShdw blurRad="127000" dist="76200" dir="9780000" algn="r" rotWithShape="0">
              <a:prstClr val="black">
                <a:alpha val="40000"/>
              </a:prstClr>
            </a:outerShd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2EFF253-A0D1-01C4-C576-B1226B3F5BD6}"/>
              </a:ext>
            </a:extLst>
          </p:cNvPr>
          <p:cNvSpPr txBox="1"/>
          <p:nvPr/>
        </p:nvSpPr>
        <p:spPr>
          <a:xfrm>
            <a:off x="4314713" y="1148687"/>
            <a:ext cx="5454146" cy="126188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800" dirty="0">
                <a:solidFill>
                  <a:schemeClr val="bg1">
                    <a:lumMod val="95000"/>
                  </a:scheme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RISK STRATIFICATION</a:t>
            </a:r>
            <a:endParaRPr lang="en-IN" sz="3800" dirty="0">
              <a:solidFill>
                <a:schemeClr val="bg1">
                  <a:lumMod val="95000"/>
                </a:schemeClr>
              </a:solidFill>
              <a:latin typeface="Cascadia Code SemiLight" panose="020B0609020000020004" pitchFamily="49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167336-38FE-9BD1-B5B0-021EB930805B}"/>
              </a:ext>
            </a:extLst>
          </p:cNvPr>
          <p:cNvSpPr txBox="1"/>
          <p:nvPr/>
        </p:nvSpPr>
        <p:spPr>
          <a:xfrm>
            <a:off x="4401900" y="5926835"/>
            <a:ext cx="5279773" cy="126188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800" dirty="0">
                <a:solidFill>
                  <a:schemeClr val="bg1">
                    <a:lumMod val="95000"/>
                  </a:scheme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COMPARING ALGORITHMS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B906E7-C0AA-57E2-87FF-ABB8E9D46FBD}"/>
              </a:ext>
            </a:extLst>
          </p:cNvPr>
          <p:cNvSpPr txBox="1"/>
          <p:nvPr/>
        </p:nvSpPr>
        <p:spPr>
          <a:xfrm>
            <a:off x="4401900" y="3560058"/>
            <a:ext cx="5279773" cy="126188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800" dirty="0">
                <a:solidFill>
                  <a:schemeClr val="bg1">
                    <a:lumMod val="95000"/>
                  </a:scheme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REAL-TIME MONITORING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2FB653A-2F84-41B3-01DA-21A0E1C98038}"/>
              </a:ext>
            </a:extLst>
          </p:cNvPr>
          <p:cNvSpPr txBox="1"/>
          <p:nvPr/>
        </p:nvSpPr>
        <p:spPr>
          <a:xfrm>
            <a:off x="4576272" y="8481047"/>
            <a:ext cx="5105401" cy="126188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800" dirty="0">
                <a:solidFill>
                  <a:schemeClr val="bg1">
                    <a:lumMod val="95000"/>
                  </a:schemeClr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RESOURCE ALLOCATION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2E2A784-9D4A-8C09-7C50-D566E6ACDB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518" y="3750313"/>
            <a:ext cx="1777157" cy="17771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0EEEE8C-D0F3-A8AC-A63B-3F03DC4FF7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1441" y="7087242"/>
            <a:ext cx="1404178" cy="140417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07C62F3-8650-87A7-D5F7-B1CE43993A5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793" y="5437849"/>
            <a:ext cx="1612046" cy="161204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07E3714-5CBE-FC59-6C4F-707F5F0F64A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457" y="5214569"/>
            <a:ext cx="1424531" cy="142453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5FEEB23-A1B6-1E8D-A152-BEEA1B056E1A}"/>
              </a:ext>
            </a:extLst>
          </p:cNvPr>
          <p:cNvSpPr txBox="1"/>
          <p:nvPr/>
        </p:nvSpPr>
        <p:spPr>
          <a:xfrm>
            <a:off x="15562996" y="2560249"/>
            <a:ext cx="26619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rPr>
              <a:t>EARLY DETECTION AND PREVENTION</a:t>
            </a:r>
            <a:endParaRPr lang="en-IN" sz="2200" dirty="0">
              <a:solidFill>
                <a:srgbClr val="422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" panose="020B0506020202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FC22331-DD71-0EF8-62FE-E5B6602A488F}"/>
              </a:ext>
            </a:extLst>
          </p:cNvPr>
          <p:cNvGrpSpPr/>
          <p:nvPr/>
        </p:nvGrpSpPr>
        <p:grpSpPr>
          <a:xfrm>
            <a:off x="15009096" y="2919266"/>
            <a:ext cx="665458" cy="786258"/>
            <a:chOff x="15009096" y="2919266"/>
            <a:chExt cx="665458" cy="786258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E69E9C4-A60B-971B-4F0B-6364362724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09096" y="2976872"/>
              <a:ext cx="600889" cy="728652"/>
            </a:xfrm>
            <a:prstGeom prst="line">
              <a:avLst/>
            </a:prstGeom>
            <a:ln w="19050">
              <a:solidFill>
                <a:srgbClr val="754C24"/>
              </a:solidFill>
              <a:prstDash val="dash"/>
              <a:bevel/>
              <a:headEnd type="diamond"/>
              <a:tailEnd type="oval"/>
            </a:ln>
            <a:effectLst>
              <a:outerShdw blurRad="63500" sx="102000" sy="102000" algn="ctr" rotWithShape="0">
                <a:prstClr val="black">
                  <a:alpha val="57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932D911-A708-B823-BC95-6AD526B51171}"/>
                </a:ext>
              </a:extLst>
            </p:cNvPr>
            <p:cNvSpPr/>
            <p:nvPr/>
          </p:nvSpPr>
          <p:spPr>
            <a:xfrm>
              <a:off x="15562996" y="2919266"/>
              <a:ext cx="111558" cy="115213"/>
            </a:xfrm>
            <a:prstGeom prst="ellipse">
              <a:avLst/>
            </a:prstGeom>
            <a:solidFill>
              <a:srgbClr val="60381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9CA0E578-42F5-DA4F-AB27-B5A9138CF5C7}"/>
              </a:ext>
            </a:extLst>
          </p:cNvPr>
          <p:cNvSpPr txBox="1"/>
          <p:nvPr/>
        </p:nvSpPr>
        <p:spPr>
          <a:xfrm>
            <a:off x="10081213" y="8828732"/>
            <a:ext cx="36327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defRPr>
            </a:lvl1pPr>
          </a:lstStyle>
          <a:p>
            <a:r>
              <a:rPr lang="en-IN" dirty="0"/>
              <a:t>PUBLIC HEALTH ADVANCEMENT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E0836C8-FF0C-71F6-0717-DFDF38C5E9CA}"/>
              </a:ext>
            </a:extLst>
          </p:cNvPr>
          <p:cNvGrpSpPr/>
          <p:nvPr/>
        </p:nvGrpSpPr>
        <p:grpSpPr>
          <a:xfrm rot="8318657">
            <a:off x="16434374" y="7433632"/>
            <a:ext cx="665458" cy="786258"/>
            <a:chOff x="15009096" y="2919266"/>
            <a:chExt cx="665458" cy="786258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C2BF10C-6A64-81B0-C708-78977126B7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09096" y="2976872"/>
              <a:ext cx="600889" cy="728652"/>
            </a:xfrm>
            <a:prstGeom prst="line">
              <a:avLst/>
            </a:prstGeom>
            <a:ln w="19050">
              <a:solidFill>
                <a:srgbClr val="754C24"/>
              </a:solidFill>
              <a:prstDash val="dash"/>
              <a:bevel/>
              <a:headEnd type="diamond"/>
              <a:tailEnd type="oval"/>
            </a:ln>
            <a:effectLst>
              <a:outerShdw blurRad="63500" sx="102000" sy="102000" algn="ctr" rotWithShape="0">
                <a:prstClr val="black">
                  <a:alpha val="57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268B0EF-842F-0F47-6CF3-1192A29FA4F7}"/>
                </a:ext>
              </a:extLst>
            </p:cNvPr>
            <p:cNvSpPr/>
            <p:nvPr/>
          </p:nvSpPr>
          <p:spPr>
            <a:xfrm>
              <a:off x="15562996" y="2919266"/>
              <a:ext cx="111558" cy="115213"/>
            </a:xfrm>
            <a:prstGeom prst="ellipse">
              <a:avLst/>
            </a:prstGeom>
            <a:solidFill>
              <a:srgbClr val="60381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1125322-E4D9-A852-04FE-0F12399CE28D}"/>
              </a:ext>
            </a:extLst>
          </p:cNvPr>
          <p:cNvGrpSpPr/>
          <p:nvPr/>
        </p:nvGrpSpPr>
        <p:grpSpPr>
          <a:xfrm rot="11026611">
            <a:off x="12254177" y="8019872"/>
            <a:ext cx="665458" cy="786258"/>
            <a:chOff x="15009096" y="2919266"/>
            <a:chExt cx="665458" cy="786258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DEDB27A-BFE4-7B86-BAA1-DBDC10FC2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09096" y="2976872"/>
              <a:ext cx="600889" cy="728652"/>
            </a:xfrm>
            <a:prstGeom prst="line">
              <a:avLst/>
            </a:prstGeom>
            <a:ln w="19050">
              <a:solidFill>
                <a:srgbClr val="754C24"/>
              </a:solidFill>
              <a:prstDash val="dash"/>
              <a:bevel/>
              <a:headEnd type="diamond"/>
              <a:tailEnd type="oval"/>
            </a:ln>
            <a:effectLst>
              <a:outerShdw blurRad="63500" sx="102000" sy="102000" algn="ctr" rotWithShape="0">
                <a:prstClr val="black">
                  <a:alpha val="57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4D10502-D8AE-48D9-CAB9-F81C36C4B85F}"/>
                </a:ext>
              </a:extLst>
            </p:cNvPr>
            <p:cNvSpPr/>
            <p:nvPr/>
          </p:nvSpPr>
          <p:spPr>
            <a:xfrm>
              <a:off x="15562996" y="2919266"/>
              <a:ext cx="111558" cy="115213"/>
            </a:xfrm>
            <a:prstGeom prst="ellipse">
              <a:avLst/>
            </a:prstGeom>
            <a:solidFill>
              <a:srgbClr val="60381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E238E999-8AD9-76FF-4164-6FB86CDFC756}"/>
              </a:ext>
            </a:extLst>
          </p:cNvPr>
          <p:cNvSpPr txBox="1"/>
          <p:nvPr/>
        </p:nvSpPr>
        <p:spPr>
          <a:xfrm>
            <a:off x="10152298" y="2853956"/>
            <a:ext cx="36327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defRPr>
            </a:lvl1pPr>
          </a:lstStyle>
          <a:p>
            <a:r>
              <a:rPr lang="en-IN" dirty="0"/>
              <a:t>RESEARCH AND DEVELOPMENT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34B487-48F1-B02C-FFC5-238796F8A917}"/>
              </a:ext>
            </a:extLst>
          </p:cNvPr>
          <p:cNvSpPr txBox="1"/>
          <p:nvPr/>
        </p:nvSpPr>
        <p:spPr>
          <a:xfrm>
            <a:off x="15485073" y="8398736"/>
            <a:ext cx="261243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20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defRPr>
            </a:lvl1pPr>
          </a:lstStyle>
          <a:p>
            <a:r>
              <a:rPr lang="en-IN" dirty="0"/>
              <a:t>REDUCED HEALTHCARE COSTS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A5C12A-8FB5-77EB-2A56-BC27EE0FBFC4}"/>
              </a:ext>
            </a:extLst>
          </p:cNvPr>
          <p:cNvGrpSpPr/>
          <p:nvPr/>
        </p:nvGrpSpPr>
        <p:grpSpPr>
          <a:xfrm rot="18780089">
            <a:off x="11816744" y="3882760"/>
            <a:ext cx="700668" cy="708041"/>
            <a:chOff x="15009096" y="2919266"/>
            <a:chExt cx="665458" cy="786258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4126BB-F832-9B10-07FE-694760228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09096" y="2976872"/>
              <a:ext cx="600889" cy="728652"/>
            </a:xfrm>
            <a:prstGeom prst="line">
              <a:avLst/>
            </a:prstGeom>
            <a:ln w="19050">
              <a:solidFill>
                <a:srgbClr val="754C24"/>
              </a:solidFill>
              <a:prstDash val="dash"/>
              <a:bevel/>
              <a:headEnd type="diamond"/>
              <a:tailEnd type="oval"/>
            </a:ln>
            <a:effectLst>
              <a:outerShdw blurRad="63500" sx="102000" sy="102000" algn="ctr" rotWithShape="0">
                <a:prstClr val="black">
                  <a:alpha val="57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2E69667-136E-4F79-0299-1B32F858ED45}"/>
                </a:ext>
              </a:extLst>
            </p:cNvPr>
            <p:cNvSpPr/>
            <p:nvPr/>
          </p:nvSpPr>
          <p:spPr>
            <a:xfrm>
              <a:off x="15562996" y="2919266"/>
              <a:ext cx="111558" cy="115213"/>
            </a:xfrm>
            <a:prstGeom prst="ellipse">
              <a:avLst/>
            </a:prstGeom>
            <a:solidFill>
              <a:srgbClr val="60381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771077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CC">
            <a:alpha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807482C0-2E5A-248C-9C70-CDF135A14C15}"/>
              </a:ext>
            </a:extLst>
          </p:cNvPr>
          <p:cNvSpPr/>
          <p:nvPr/>
        </p:nvSpPr>
        <p:spPr>
          <a:xfrm>
            <a:off x="13290492" y="2871330"/>
            <a:ext cx="4275036" cy="543334"/>
          </a:xfrm>
          <a:prstGeom prst="round2SameRect">
            <a:avLst>
              <a:gd name="adj1" fmla="val 48358"/>
              <a:gd name="adj2" fmla="val 0"/>
            </a:avLst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solidFill>
              <a:srgbClr val="FFC9B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876E7FD0-6F61-594C-244D-5B59A56CF1CF}"/>
              </a:ext>
            </a:extLst>
          </p:cNvPr>
          <p:cNvSpPr/>
          <p:nvPr/>
        </p:nvSpPr>
        <p:spPr>
          <a:xfrm>
            <a:off x="12648290" y="1233151"/>
            <a:ext cx="5106309" cy="1318582"/>
          </a:xfrm>
          <a:prstGeom prst="round2SameRect">
            <a:avLst>
              <a:gd name="adj1" fmla="val 48358"/>
              <a:gd name="adj2" fmla="val 0"/>
            </a:avLst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solidFill>
              <a:srgbClr val="FFC9B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2B94C2-1E01-DF1D-C772-04C5F80E708D}"/>
              </a:ext>
            </a:extLst>
          </p:cNvPr>
          <p:cNvSpPr/>
          <p:nvPr/>
        </p:nvSpPr>
        <p:spPr>
          <a:xfrm>
            <a:off x="12839699" y="234754"/>
            <a:ext cx="4686159" cy="769441"/>
          </a:xfrm>
          <a:prstGeom prst="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 2"/>
          <p:cNvSpPr>
            <a:spLocks noChangeAspect="1"/>
          </p:cNvSpPr>
          <p:nvPr/>
        </p:nvSpPr>
        <p:spPr>
          <a:xfrm rot="6511918">
            <a:off x="-3753186" y="-2180330"/>
            <a:ext cx="17288011" cy="14647660"/>
          </a:xfrm>
          <a:custGeom>
            <a:avLst/>
            <a:gdLst/>
            <a:ahLst/>
            <a:cxnLst/>
            <a:rect l="l" t="t" r="r" b="b"/>
            <a:pathLst>
              <a:path w="17288011" h="14647660">
                <a:moveTo>
                  <a:pt x="0" y="0"/>
                </a:moveTo>
                <a:lnTo>
                  <a:pt x="17288010" y="0"/>
                </a:lnTo>
                <a:lnTo>
                  <a:pt x="17288010" y="14647660"/>
                </a:lnTo>
                <a:lnTo>
                  <a:pt x="0" y="146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>
            <a:spLocks noChangeAspect="1"/>
          </p:cNvSpPr>
          <p:nvPr/>
        </p:nvSpPr>
        <p:spPr>
          <a:xfrm rot="14926088">
            <a:off x="-4229125" y="-4246969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>
            <a:spLocks noChangeAspect="1"/>
          </p:cNvSpPr>
          <p:nvPr/>
        </p:nvSpPr>
        <p:spPr>
          <a:xfrm flipH="1">
            <a:off x="13944600" y="4914900"/>
            <a:ext cx="5401591" cy="7800488"/>
          </a:xfrm>
          <a:custGeom>
            <a:avLst/>
            <a:gdLst/>
            <a:ahLst/>
            <a:cxnLst/>
            <a:rect l="l" t="t" r="r" b="b"/>
            <a:pathLst>
              <a:path w="6228154" h="9110331">
                <a:moveTo>
                  <a:pt x="0" y="0"/>
                </a:moveTo>
                <a:lnTo>
                  <a:pt x="6228154" y="0"/>
                </a:lnTo>
                <a:lnTo>
                  <a:pt x="6228154" y="9110332"/>
                </a:lnTo>
                <a:lnTo>
                  <a:pt x="0" y="9110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4B287-D1BD-EC44-F9A8-CA2ADCFB62B8}"/>
              </a:ext>
            </a:extLst>
          </p:cNvPr>
          <p:cNvSpPr txBox="1"/>
          <p:nvPr/>
        </p:nvSpPr>
        <p:spPr>
          <a:xfrm>
            <a:off x="1322244" y="1004195"/>
            <a:ext cx="1057947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0" dirty="0"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Bold Bold"/>
              </a:rPr>
              <a:t>Review Of Literature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Graphic 3" descr="Chevron arrows with solid fill">
            <a:extLst>
              <a:ext uri="{FF2B5EF4-FFF2-40B4-BE49-F238E27FC236}">
                <a16:creationId xmlns:a16="http://schemas.microsoft.com/office/drawing/2014/main" id="{C298F284-E217-F190-B5A9-E546D702A7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1739" y="2389008"/>
            <a:ext cx="819531" cy="10482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5A4471-10F3-DE7B-B922-2DFDDFCC10E7}"/>
              </a:ext>
            </a:extLst>
          </p:cNvPr>
          <p:cNvSpPr txBox="1"/>
          <p:nvPr/>
        </p:nvSpPr>
        <p:spPr>
          <a:xfrm>
            <a:off x="1777132" y="2630219"/>
            <a:ext cx="807133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"/>
                <a:ea typeface="+mn-ea"/>
                <a:cs typeface="+mn-cs"/>
              </a:rPr>
              <a:t>This paper proposes a </a:t>
            </a:r>
            <a:r>
              <a:rPr lang="en-US" sz="3200" b="1" dirty="0"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/>
              </a:rPr>
              <a:t>D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"/>
                <a:ea typeface="+mn-ea"/>
                <a:cs typeface="+mn-cs"/>
              </a:rPr>
              <a:t>iabetes prediction model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"/>
                <a:ea typeface="+mn-ea"/>
                <a:cs typeface="+mn-cs"/>
              </a:rPr>
              <a:t> that integrates additional external factors along with traditional indicators  to enhance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"/>
                <a:ea typeface="+mn-ea"/>
                <a:cs typeface="+mn-cs"/>
              </a:rPr>
              <a:t>classification accuracy</a:t>
            </a:r>
            <a:endParaRPr lang="en-IN" b="1" dirty="0"/>
          </a:p>
        </p:txBody>
      </p:sp>
      <p:pic>
        <p:nvPicPr>
          <p:cNvPr id="9" name="Graphic 8" descr="Chevron arrows with solid fill">
            <a:extLst>
              <a:ext uri="{FF2B5EF4-FFF2-40B4-BE49-F238E27FC236}">
                <a16:creationId xmlns:a16="http://schemas.microsoft.com/office/drawing/2014/main" id="{F2F7AB4D-A449-3A93-BDC6-EFD23AFF6A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60" y="4677668"/>
            <a:ext cx="819531" cy="10482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E04B81-6D75-E99A-A353-F8C1F05F33FD}"/>
              </a:ext>
            </a:extLst>
          </p:cNvPr>
          <p:cNvSpPr txBox="1"/>
          <p:nvPr/>
        </p:nvSpPr>
        <p:spPr>
          <a:xfrm>
            <a:off x="917291" y="4933533"/>
            <a:ext cx="821607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"/>
              </a:rPr>
              <a:t>This paper focuses on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"/>
              </a:rPr>
              <a:t> data preprocessing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"/>
              </a:rPr>
              <a:t>including handling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"/>
              </a:rPr>
              <a:t>missing values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"/>
              </a:rPr>
              <a:t>and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"/>
              </a:rPr>
              <a:t>normalization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"/>
              </a:rPr>
              <a:t>, to ensure the accuracy of the predictive model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Graphic 11" descr="Chevron arrows with solid fill">
            <a:extLst>
              <a:ext uri="{FF2B5EF4-FFF2-40B4-BE49-F238E27FC236}">
                <a16:creationId xmlns:a16="http://schemas.microsoft.com/office/drawing/2014/main" id="{48770870-5BB1-71FC-F80E-17490F60A4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492" y="6976144"/>
            <a:ext cx="819531" cy="10482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1BB91F-EB87-2D5D-C4FC-2B3D446EB7B1}"/>
              </a:ext>
            </a:extLst>
          </p:cNvPr>
          <p:cNvSpPr txBox="1"/>
          <p:nvPr/>
        </p:nvSpPr>
        <p:spPr>
          <a:xfrm>
            <a:off x="914023" y="7164200"/>
            <a:ext cx="885458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"/>
              </a:rPr>
              <a:t>It utilizes various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"/>
              </a:rPr>
              <a:t>machine learning algorithms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"/>
              </a:rPr>
              <a:t>such as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"/>
              </a:rPr>
              <a:t>Support Vector Classifier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"/>
              </a:rPr>
              <a:t>,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"/>
              </a:rPr>
              <a:t>Random Forest Classifier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"/>
              </a:rPr>
              <a:t>, and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"/>
              </a:rPr>
              <a:t>Logistic Regression 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FC9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"/>
              </a:rPr>
              <a:t>to predict diabetes based on the processed dataset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82831F-C2E8-962E-2CA6-46D2D004AEE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 amt="85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228" y="3991013"/>
            <a:ext cx="1152487" cy="11524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840EB0-DC88-3285-1DC5-8350F930FB0D}"/>
              </a:ext>
            </a:extLst>
          </p:cNvPr>
          <p:cNvSpPr txBox="1"/>
          <p:nvPr/>
        </p:nvSpPr>
        <p:spPr>
          <a:xfrm>
            <a:off x="13300932" y="251786"/>
            <a:ext cx="39241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0" sz="7000" u="none" strike="noStrike" cap="none" spc="0" normalizeH="0" baseline="0">
                <a:ln>
                  <a:noFill/>
                </a:ln>
                <a:solidFill>
                  <a:srgbClr val="FFD9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unito Bold Bold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IN" sz="4000" b="1" dirty="0">
                <a:solidFill>
                  <a:srgbClr val="A67C52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ARTICLE </a:t>
            </a:r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C9C9E57A-4D1F-0D8B-E198-59AF090A8DAB}"/>
              </a:ext>
            </a:extLst>
          </p:cNvPr>
          <p:cNvSpPr/>
          <p:nvPr/>
        </p:nvSpPr>
        <p:spPr>
          <a:xfrm>
            <a:off x="12839699" y="1319063"/>
            <a:ext cx="4686159" cy="1051696"/>
          </a:xfrm>
          <a:prstGeom prst="round2SameRect">
            <a:avLst>
              <a:gd name="adj1" fmla="val 48358"/>
              <a:gd name="adj2" fmla="val 0"/>
            </a:avLst>
          </a:prstGeom>
          <a:solidFill>
            <a:srgbClr val="FFC9B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56EAA3-2A33-FC93-2DCE-322A9ABDD5D5}"/>
              </a:ext>
            </a:extLst>
          </p:cNvPr>
          <p:cNvSpPr txBox="1"/>
          <p:nvPr/>
        </p:nvSpPr>
        <p:spPr>
          <a:xfrm>
            <a:off x="12839699" y="1469259"/>
            <a:ext cx="4686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Diabetes Prediction Using Machine Learning Algorithms </a:t>
            </a:r>
            <a:endParaRPr lang="en-IN" sz="2400" dirty="0">
              <a:solidFill>
                <a:srgbClr val="42210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DA3A82E-BEB6-DAF9-2803-4A8B61DE33AE}"/>
              </a:ext>
            </a:extLst>
          </p:cNvPr>
          <p:cNvCxnSpPr>
            <a:cxnSpLocks/>
          </p:cNvCxnSpPr>
          <p:nvPr/>
        </p:nvCxnSpPr>
        <p:spPr>
          <a:xfrm flipV="1">
            <a:off x="13189527" y="2551733"/>
            <a:ext cx="0" cy="1524967"/>
          </a:xfrm>
          <a:prstGeom prst="line">
            <a:avLst/>
          </a:prstGeom>
          <a:ln w="19050">
            <a:solidFill>
              <a:srgbClr val="754C24"/>
            </a:solidFill>
            <a:prstDash val="dash"/>
            <a:headEnd type="oval"/>
            <a:tailEnd type="oval"/>
          </a:ln>
          <a:effectLst>
            <a:outerShdw blurRad="63500" sx="102000" sy="102000" algn="ctr" rotWithShape="0">
              <a:prstClr val="black">
                <a:alpha val="5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6109411-C369-4610-A0E0-02C283468929}"/>
              </a:ext>
            </a:extLst>
          </p:cNvPr>
          <p:cNvSpPr/>
          <p:nvPr/>
        </p:nvSpPr>
        <p:spPr>
          <a:xfrm>
            <a:off x="13113327" y="3125584"/>
            <a:ext cx="152400" cy="152400"/>
          </a:xfrm>
          <a:prstGeom prst="ellipse">
            <a:avLst/>
          </a:prstGeom>
          <a:solidFill>
            <a:srgbClr val="6038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F0C93F-04D2-5769-A353-2932402FB496}"/>
              </a:ext>
            </a:extLst>
          </p:cNvPr>
          <p:cNvSpPr/>
          <p:nvPr/>
        </p:nvSpPr>
        <p:spPr>
          <a:xfrm>
            <a:off x="13113327" y="4000500"/>
            <a:ext cx="152400" cy="152400"/>
          </a:xfrm>
          <a:prstGeom prst="ellipse">
            <a:avLst/>
          </a:prstGeom>
          <a:solidFill>
            <a:srgbClr val="6038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DCEBCB-5759-491D-F4DD-760D1F76FE08}"/>
              </a:ext>
            </a:extLst>
          </p:cNvPr>
          <p:cNvSpPr txBox="1"/>
          <p:nvPr/>
        </p:nvSpPr>
        <p:spPr>
          <a:xfrm>
            <a:off x="13145927" y="2896848"/>
            <a:ext cx="4419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onomica" panose="02000506040000020004" pitchFamily="2" charset="0"/>
              </a:rPr>
              <a:t>Aishwarya Mujumdar , Dr. Vaidehi V</a:t>
            </a:r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91B9BFFE-CB38-38FB-CD47-6A502CE0012F}"/>
              </a:ext>
            </a:extLst>
          </p:cNvPr>
          <p:cNvSpPr/>
          <p:nvPr/>
        </p:nvSpPr>
        <p:spPr>
          <a:xfrm>
            <a:off x="13290492" y="3763399"/>
            <a:ext cx="4275036" cy="543334"/>
          </a:xfrm>
          <a:prstGeom prst="round2SameRect">
            <a:avLst>
              <a:gd name="adj1" fmla="val 48358"/>
              <a:gd name="adj2" fmla="val 0"/>
            </a:avLst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solidFill>
              <a:srgbClr val="FFC9B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0772DB-3068-2478-D1EB-DCD7B0A033BE}"/>
              </a:ext>
            </a:extLst>
          </p:cNvPr>
          <p:cNvSpPr txBox="1"/>
          <p:nvPr/>
        </p:nvSpPr>
        <p:spPr>
          <a:xfrm>
            <a:off x="13148887" y="3780733"/>
            <a:ext cx="44196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conomica" panose="02000506040000020004" pitchFamily="2" charset="0"/>
              </a:rPr>
              <a:t>27 February 2020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146691-9D00-4448-B936-5A0A6F89C15C}"/>
              </a:ext>
            </a:extLst>
          </p:cNvPr>
          <p:cNvCxnSpPr>
            <a:cxnSpLocks/>
          </p:cNvCxnSpPr>
          <p:nvPr/>
        </p:nvCxnSpPr>
        <p:spPr>
          <a:xfrm flipV="1">
            <a:off x="13220697" y="605729"/>
            <a:ext cx="0" cy="629880"/>
          </a:xfrm>
          <a:prstGeom prst="line">
            <a:avLst/>
          </a:prstGeom>
          <a:ln w="19050">
            <a:solidFill>
              <a:srgbClr val="754C24"/>
            </a:solidFill>
            <a:prstDash val="dash"/>
            <a:headEnd type="oval"/>
            <a:tailEnd type="oval"/>
          </a:ln>
          <a:effectLst>
            <a:outerShdw blurRad="63500" sx="102000" sy="102000" algn="ctr" rotWithShape="0">
              <a:prstClr val="black">
                <a:alpha val="5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FF93882-D096-D2FB-44B2-D49BF8B7CD08}"/>
              </a:ext>
            </a:extLst>
          </p:cNvPr>
          <p:cNvCxnSpPr>
            <a:cxnSpLocks/>
          </p:cNvCxnSpPr>
          <p:nvPr/>
        </p:nvCxnSpPr>
        <p:spPr>
          <a:xfrm flipV="1">
            <a:off x="17082366" y="619474"/>
            <a:ext cx="0" cy="629880"/>
          </a:xfrm>
          <a:prstGeom prst="line">
            <a:avLst/>
          </a:prstGeom>
          <a:ln w="19050">
            <a:solidFill>
              <a:srgbClr val="754C24"/>
            </a:solidFill>
            <a:prstDash val="dash"/>
            <a:headEnd type="oval"/>
            <a:tailEnd type="oval"/>
          </a:ln>
          <a:effectLst>
            <a:outerShdw blurRad="63500" sx="102000" sy="102000" algn="ctr" rotWithShape="0">
              <a:prstClr val="black">
                <a:alpha val="5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6CE1454-7D98-2DEA-4C9E-B0FA2F70A309}"/>
              </a:ext>
            </a:extLst>
          </p:cNvPr>
          <p:cNvSpPr txBox="1"/>
          <p:nvPr/>
        </p:nvSpPr>
        <p:spPr>
          <a:xfrm>
            <a:off x="10670593" y="5353250"/>
            <a:ext cx="24700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rgbClr val="42210B"/>
                </a:solidFill>
                <a:latin typeface="Rajdhani Bold" panose="02000000000000000000" pitchFamily="2" charset="0"/>
                <a:cs typeface="Rajdhani Bold" panose="02000000000000000000" pitchFamily="2" charset="0"/>
              </a:rPr>
              <a:t>Logistic Regression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81D18D-A550-FE93-4E6E-6A260AFF71CA}"/>
              </a:ext>
            </a:extLst>
          </p:cNvPr>
          <p:cNvSpPr txBox="1"/>
          <p:nvPr/>
        </p:nvSpPr>
        <p:spPr>
          <a:xfrm>
            <a:off x="11910879" y="5914570"/>
            <a:ext cx="951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2000" dirty="0">
                <a:solidFill>
                  <a:srgbClr val="42210B"/>
                </a:solidFill>
                <a:latin typeface="Rajdhani Bold" panose="02000000000000000000" pitchFamily="2" charset="0"/>
                <a:cs typeface="Rajdhani Bold" panose="02000000000000000000" pitchFamily="2" charset="0"/>
              </a:rPr>
              <a:t>96%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F52C2D-FC2F-47CB-9296-7993C6F36028}"/>
              </a:ext>
            </a:extLst>
          </p:cNvPr>
          <p:cNvSpPr txBox="1"/>
          <p:nvPr/>
        </p:nvSpPr>
        <p:spPr>
          <a:xfrm>
            <a:off x="10901252" y="5896248"/>
            <a:ext cx="951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rgbClr val="42210B"/>
                </a:solidFill>
                <a:latin typeface="Rajdhani Bold" panose="02000000000000000000" pitchFamily="2" charset="0"/>
                <a:cs typeface="Rajdhani Bold" panose="02000000000000000000" pitchFamily="2" charset="0"/>
              </a:rPr>
              <a:t>76%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263173-BFFC-3284-32B9-29B8535543A3}"/>
              </a:ext>
            </a:extLst>
          </p:cNvPr>
          <p:cNvSpPr txBox="1"/>
          <p:nvPr/>
        </p:nvSpPr>
        <p:spPr>
          <a:xfrm>
            <a:off x="10945820" y="8796653"/>
            <a:ext cx="951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42210B"/>
                </a:solidFill>
                <a:latin typeface="Rajdhani Bold" panose="02000000000000000000" pitchFamily="2" charset="0"/>
                <a:cs typeface="Rajdhani Bold" panose="02000000000000000000" pitchFamily="2" charset="0"/>
              </a:rPr>
              <a:t>77%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160D10-AFD6-478B-BE1D-94B98C8E8F6A}"/>
              </a:ext>
            </a:extLst>
          </p:cNvPr>
          <p:cNvSpPr txBox="1"/>
          <p:nvPr/>
        </p:nvSpPr>
        <p:spPr>
          <a:xfrm>
            <a:off x="11922547" y="7344986"/>
            <a:ext cx="951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2000" dirty="0">
                <a:solidFill>
                  <a:srgbClr val="42210B"/>
                </a:solidFill>
                <a:latin typeface="Rajdhani Bold" panose="02000000000000000000" pitchFamily="2" charset="0"/>
                <a:cs typeface="Rajdhani Bold" panose="02000000000000000000" pitchFamily="2" charset="0"/>
              </a:rPr>
              <a:t>94%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4FFAE5-F848-3F2F-B4E7-F6A8698D08F6}"/>
              </a:ext>
            </a:extLst>
          </p:cNvPr>
          <p:cNvSpPr txBox="1"/>
          <p:nvPr/>
        </p:nvSpPr>
        <p:spPr>
          <a:xfrm>
            <a:off x="10945820" y="7344986"/>
            <a:ext cx="951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rgbClr val="42210B"/>
                </a:solidFill>
                <a:latin typeface="Rajdhani Bold" panose="02000000000000000000" pitchFamily="2" charset="0"/>
                <a:cs typeface="Rajdhani Bold" panose="02000000000000000000" pitchFamily="2" charset="0"/>
              </a:rPr>
              <a:t>77%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4EB6B6-E81F-2E87-12BF-0D99578BF944}"/>
              </a:ext>
            </a:extLst>
          </p:cNvPr>
          <p:cNvSpPr txBox="1"/>
          <p:nvPr/>
        </p:nvSpPr>
        <p:spPr>
          <a:xfrm>
            <a:off x="11897314" y="8796653"/>
            <a:ext cx="951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2000" dirty="0">
                <a:solidFill>
                  <a:srgbClr val="42210B"/>
                </a:solidFill>
                <a:latin typeface="Rajdhani Bold" panose="02000000000000000000" pitchFamily="2" charset="0"/>
                <a:cs typeface="Rajdhani Bold" panose="02000000000000000000" pitchFamily="2" charset="0"/>
              </a:rPr>
              <a:t>93%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75FC34-F724-0FF8-B89F-5A809970E622}"/>
              </a:ext>
            </a:extLst>
          </p:cNvPr>
          <p:cNvSpPr txBox="1"/>
          <p:nvPr/>
        </p:nvSpPr>
        <p:spPr>
          <a:xfrm>
            <a:off x="10675832" y="6466729"/>
            <a:ext cx="24700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rgbClr val="42210B"/>
                </a:solidFill>
                <a:latin typeface="Rajdhani Bold" panose="02000000000000000000" pitchFamily="2" charset="0"/>
                <a:cs typeface="Rajdhani Bold" panose="02000000000000000000" pitchFamily="2" charset="0"/>
              </a:rPr>
              <a:t>Linear Discriminant Analysis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A68955-9225-FB13-6E2D-8A805B9558E9}"/>
              </a:ext>
            </a:extLst>
          </p:cNvPr>
          <p:cNvSpPr txBox="1"/>
          <p:nvPr/>
        </p:nvSpPr>
        <p:spPr>
          <a:xfrm>
            <a:off x="10675832" y="7897145"/>
            <a:ext cx="24700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rgbClr val="42210B"/>
                </a:solidFill>
                <a:latin typeface="Rajdhani Bold" panose="02000000000000000000" pitchFamily="2" charset="0"/>
                <a:cs typeface="Rajdhani Bold" panose="02000000000000000000" pitchFamily="2" charset="0"/>
              </a:rPr>
              <a:t>Gradient Boost Classifier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1DCAD6-7D2D-A74D-7607-85C5EC218005}"/>
              </a:ext>
            </a:extLst>
          </p:cNvPr>
          <p:cNvSpPr txBox="1"/>
          <p:nvPr/>
        </p:nvSpPr>
        <p:spPr>
          <a:xfrm>
            <a:off x="9528517" y="5456752"/>
            <a:ext cx="109648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42210B"/>
                </a:solidFill>
                <a:latin typeface="Economica" panose="02000506040000020004" pitchFamily="2" charset="0"/>
              </a:rPr>
              <a:t>Accuracy with PIMA Dataset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E0859B-6CC5-95F6-3550-67DBE7310952}"/>
              </a:ext>
            </a:extLst>
          </p:cNvPr>
          <p:cNvSpPr txBox="1"/>
          <p:nvPr/>
        </p:nvSpPr>
        <p:spPr>
          <a:xfrm>
            <a:off x="12706626" y="5503416"/>
            <a:ext cx="14526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2000" dirty="0">
                <a:solidFill>
                  <a:srgbClr val="42210B"/>
                </a:solidFill>
                <a:latin typeface="Economica" panose="02000506040000020004" pitchFamily="2" charset="0"/>
              </a:rPr>
              <a:t>Accuracy Diabetes Dataset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6A133BB-F4E4-7B1D-4A96-A4A122EE8FF8}"/>
              </a:ext>
            </a:extLst>
          </p:cNvPr>
          <p:cNvCxnSpPr>
            <a:cxnSpLocks/>
          </p:cNvCxnSpPr>
          <p:nvPr/>
        </p:nvCxnSpPr>
        <p:spPr>
          <a:xfrm flipV="1">
            <a:off x="13067994" y="6096303"/>
            <a:ext cx="45333" cy="2900405"/>
          </a:xfrm>
          <a:prstGeom prst="line">
            <a:avLst/>
          </a:prstGeom>
          <a:ln w="19050">
            <a:solidFill>
              <a:srgbClr val="754C24"/>
            </a:solidFill>
            <a:prstDash val="dash"/>
            <a:headEnd type="oval"/>
            <a:tailEnd type="oval"/>
          </a:ln>
          <a:effectLst>
            <a:outerShdw blurRad="63500" sx="102000" sy="102000" algn="ctr" rotWithShape="0">
              <a:prstClr val="black">
                <a:alpha val="5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529A2F7-763A-FCDB-64EE-F0D7EFD48870}"/>
              </a:ext>
            </a:extLst>
          </p:cNvPr>
          <p:cNvCxnSpPr>
            <a:cxnSpLocks/>
          </p:cNvCxnSpPr>
          <p:nvPr/>
        </p:nvCxnSpPr>
        <p:spPr>
          <a:xfrm flipV="1">
            <a:off x="10736343" y="6096303"/>
            <a:ext cx="45333" cy="2900405"/>
          </a:xfrm>
          <a:prstGeom prst="line">
            <a:avLst/>
          </a:prstGeom>
          <a:ln w="19050">
            <a:solidFill>
              <a:srgbClr val="754C24"/>
            </a:solidFill>
            <a:prstDash val="dash"/>
            <a:headEnd type="oval"/>
            <a:tailEnd type="oval"/>
          </a:ln>
          <a:effectLst>
            <a:outerShdw blurRad="63500" sx="102000" sy="102000" algn="ctr" rotWithShape="0">
              <a:prstClr val="black">
                <a:alpha val="5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AE8363A-2958-9DE2-4D10-2F5EF196F140}"/>
              </a:ext>
            </a:extLst>
          </p:cNvPr>
          <p:cNvCxnSpPr>
            <a:cxnSpLocks/>
          </p:cNvCxnSpPr>
          <p:nvPr/>
        </p:nvCxnSpPr>
        <p:spPr>
          <a:xfrm>
            <a:off x="10781676" y="7540523"/>
            <a:ext cx="138911" cy="0"/>
          </a:xfrm>
          <a:prstGeom prst="straightConnector1">
            <a:avLst/>
          </a:prstGeom>
          <a:ln>
            <a:solidFill>
              <a:srgbClr val="60381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A366723-7D41-B1B0-256B-27E09CB40FAE}"/>
              </a:ext>
            </a:extLst>
          </p:cNvPr>
          <p:cNvCxnSpPr>
            <a:cxnSpLocks/>
          </p:cNvCxnSpPr>
          <p:nvPr/>
        </p:nvCxnSpPr>
        <p:spPr>
          <a:xfrm flipH="1">
            <a:off x="12951749" y="7500248"/>
            <a:ext cx="138911" cy="0"/>
          </a:xfrm>
          <a:prstGeom prst="straightConnector1">
            <a:avLst/>
          </a:prstGeom>
          <a:ln>
            <a:solidFill>
              <a:srgbClr val="60381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24826AB-E085-48B2-95C4-2BEBC57D98CC}"/>
              </a:ext>
            </a:extLst>
          </p:cNvPr>
          <p:cNvCxnSpPr>
            <a:cxnSpLocks/>
          </p:cNvCxnSpPr>
          <p:nvPr/>
        </p:nvCxnSpPr>
        <p:spPr>
          <a:xfrm>
            <a:off x="10781675" y="8996708"/>
            <a:ext cx="138911" cy="0"/>
          </a:xfrm>
          <a:prstGeom prst="straightConnector1">
            <a:avLst/>
          </a:prstGeom>
          <a:ln>
            <a:solidFill>
              <a:srgbClr val="60381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C1D6236-C457-7855-F013-EA30B5434474}"/>
              </a:ext>
            </a:extLst>
          </p:cNvPr>
          <p:cNvCxnSpPr>
            <a:cxnSpLocks/>
          </p:cNvCxnSpPr>
          <p:nvPr/>
        </p:nvCxnSpPr>
        <p:spPr>
          <a:xfrm flipH="1">
            <a:off x="12888538" y="8998876"/>
            <a:ext cx="138911" cy="0"/>
          </a:xfrm>
          <a:prstGeom prst="straightConnector1">
            <a:avLst/>
          </a:prstGeom>
          <a:ln>
            <a:solidFill>
              <a:srgbClr val="60381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9929BD5-E413-B001-9F21-804293735E29}"/>
              </a:ext>
            </a:extLst>
          </p:cNvPr>
          <p:cNvCxnSpPr>
            <a:cxnSpLocks/>
          </p:cNvCxnSpPr>
          <p:nvPr/>
        </p:nvCxnSpPr>
        <p:spPr>
          <a:xfrm>
            <a:off x="10825952" y="6096303"/>
            <a:ext cx="138911" cy="0"/>
          </a:xfrm>
          <a:prstGeom prst="straightConnector1">
            <a:avLst/>
          </a:prstGeom>
          <a:ln>
            <a:solidFill>
              <a:srgbClr val="60381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9AA7DA8-DEF4-1024-C8D4-2CF9587CA803}"/>
              </a:ext>
            </a:extLst>
          </p:cNvPr>
          <p:cNvCxnSpPr>
            <a:cxnSpLocks/>
          </p:cNvCxnSpPr>
          <p:nvPr/>
        </p:nvCxnSpPr>
        <p:spPr>
          <a:xfrm flipH="1">
            <a:off x="12929083" y="6096303"/>
            <a:ext cx="138911" cy="0"/>
          </a:xfrm>
          <a:prstGeom prst="straightConnector1">
            <a:avLst/>
          </a:prstGeom>
          <a:ln>
            <a:solidFill>
              <a:srgbClr val="60381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6BC23F4-1B0C-6371-CA86-0098A6645F3F}"/>
              </a:ext>
            </a:extLst>
          </p:cNvPr>
          <p:cNvCxnSpPr/>
          <p:nvPr/>
        </p:nvCxnSpPr>
        <p:spPr>
          <a:xfrm>
            <a:off x="10781675" y="6362700"/>
            <a:ext cx="2331652" cy="0"/>
          </a:xfrm>
          <a:prstGeom prst="line">
            <a:avLst/>
          </a:prstGeom>
          <a:ln w="19050">
            <a:solidFill>
              <a:srgbClr val="754C24"/>
            </a:solidFill>
            <a:prstDash val="lgDash"/>
            <a:headEnd type="none"/>
            <a:tailEnd type="none"/>
          </a:ln>
          <a:effectLst>
            <a:outerShdw blurRad="63500" sx="102000" sy="102000" algn="ctr" rotWithShape="0">
              <a:prstClr val="black">
                <a:alpha val="5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6C2C00C-B190-948F-2164-B209273DF7D6}"/>
              </a:ext>
            </a:extLst>
          </p:cNvPr>
          <p:cNvCxnSpPr/>
          <p:nvPr/>
        </p:nvCxnSpPr>
        <p:spPr>
          <a:xfrm>
            <a:off x="10759009" y="7810500"/>
            <a:ext cx="2331652" cy="0"/>
          </a:xfrm>
          <a:prstGeom prst="line">
            <a:avLst/>
          </a:prstGeom>
          <a:ln w="19050">
            <a:solidFill>
              <a:srgbClr val="754C24"/>
            </a:solidFill>
            <a:prstDash val="lgDash"/>
            <a:headEnd type="none"/>
            <a:tailEnd type="none"/>
          </a:ln>
          <a:effectLst>
            <a:outerShdw blurRad="63500" sx="102000" sy="102000" algn="ctr" rotWithShape="0">
              <a:prstClr val="black">
                <a:alpha val="5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C9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1619FE-0FA5-5B97-F836-8E7E2B7FBA9D}"/>
              </a:ext>
            </a:extLst>
          </p:cNvPr>
          <p:cNvCxnSpPr>
            <a:cxnSpLocks/>
          </p:cNvCxnSpPr>
          <p:nvPr/>
        </p:nvCxnSpPr>
        <p:spPr>
          <a:xfrm>
            <a:off x="14098479" y="1799630"/>
            <a:ext cx="1129910" cy="0"/>
          </a:xfrm>
          <a:prstGeom prst="line">
            <a:avLst/>
          </a:prstGeom>
          <a:ln w="15875">
            <a:solidFill>
              <a:srgbClr val="3F2B1F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8C4BB1F-4DB6-3CF5-59E6-AB3CA53FB20D}"/>
              </a:ext>
            </a:extLst>
          </p:cNvPr>
          <p:cNvCxnSpPr>
            <a:cxnSpLocks/>
          </p:cNvCxnSpPr>
          <p:nvPr/>
        </p:nvCxnSpPr>
        <p:spPr>
          <a:xfrm>
            <a:off x="14063644" y="4431814"/>
            <a:ext cx="1129910" cy="0"/>
          </a:xfrm>
          <a:prstGeom prst="line">
            <a:avLst/>
          </a:prstGeom>
          <a:ln w="15875">
            <a:solidFill>
              <a:srgbClr val="3F2B1F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E2F8747-28D6-4E82-7C9A-A7C28CAD0591}"/>
              </a:ext>
            </a:extLst>
          </p:cNvPr>
          <p:cNvCxnSpPr>
            <a:cxnSpLocks/>
          </p:cNvCxnSpPr>
          <p:nvPr/>
        </p:nvCxnSpPr>
        <p:spPr>
          <a:xfrm flipH="1">
            <a:off x="3780347" y="5530294"/>
            <a:ext cx="1242476" cy="0"/>
          </a:xfrm>
          <a:prstGeom prst="line">
            <a:avLst/>
          </a:prstGeom>
          <a:ln w="15875">
            <a:solidFill>
              <a:srgbClr val="3F2B1F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A876FBD-A8FB-428D-1EC8-4F16D90F7AFF}"/>
              </a:ext>
            </a:extLst>
          </p:cNvPr>
          <p:cNvCxnSpPr>
            <a:cxnSpLocks/>
          </p:cNvCxnSpPr>
          <p:nvPr/>
        </p:nvCxnSpPr>
        <p:spPr>
          <a:xfrm>
            <a:off x="14063644" y="7080923"/>
            <a:ext cx="1129910" cy="0"/>
          </a:xfrm>
          <a:prstGeom prst="line">
            <a:avLst/>
          </a:prstGeom>
          <a:ln w="15875">
            <a:solidFill>
              <a:srgbClr val="3F2B1F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50FD35A-3C45-8728-E583-7240489C2473}"/>
              </a:ext>
            </a:extLst>
          </p:cNvPr>
          <p:cNvCxnSpPr>
            <a:cxnSpLocks/>
          </p:cNvCxnSpPr>
          <p:nvPr/>
        </p:nvCxnSpPr>
        <p:spPr>
          <a:xfrm flipH="1">
            <a:off x="3692073" y="8312400"/>
            <a:ext cx="1129910" cy="0"/>
          </a:xfrm>
          <a:prstGeom prst="line">
            <a:avLst/>
          </a:prstGeom>
          <a:ln w="15875">
            <a:solidFill>
              <a:srgbClr val="3F2B1F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9C84761-22F3-EC5B-4B30-365C4EE937CC}"/>
              </a:ext>
            </a:extLst>
          </p:cNvPr>
          <p:cNvSpPr/>
          <p:nvPr/>
        </p:nvSpPr>
        <p:spPr>
          <a:xfrm>
            <a:off x="4257028" y="2587956"/>
            <a:ext cx="7009200" cy="2116800"/>
          </a:xfrm>
          <a:custGeom>
            <a:avLst/>
            <a:gdLst>
              <a:gd name="connsiteX0" fmla="*/ 2924064 w 3483657"/>
              <a:gd name="connsiteY0" fmla="*/ 0 h 1855961"/>
              <a:gd name="connsiteX1" fmla="*/ 3483657 w 3483657"/>
              <a:gd name="connsiteY1" fmla="*/ 458047 h 1855961"/>
              <a:gd name="connsiteX2" fmla="*/ 2924064 w 3483657"/>
              <a:gd name="connsiteY2" fmla="*/ 916093 h 1855961"/>
              <a:gd name="connsiteX3" fmla="*/ 2924064 w 3483657"/>
              <a:gd name="connsiteY3" fmla="*/ 804887 h 1855961"/>
              <a:gd name="connsiteX4" fmla="*/ 873807 w 3483657"/>
              <a:gd name="connsiteY4" fmla="*/ 804887 h 1855961"/>
              <a:gd name="connsiteX5" fmla="*/ 873807 w 3483657"/>
              <a:gd name="connsiteY5" fmla="*/ 804843 h 1855961"/>
              <a:gd name="connsiteX6" fmla="*/ 345390 w 3483657"/>
              <a:gd name="connsiteY6" fmla="*/ 1333260 h 1855961"/>
              <a:gd name="connsiteX7" fmla="*/ 767312 w 3483657"/>
              <a:gd name="connsiteY7" fmla="*/ 1850941 h 1855961"/>
              <a:gd name="connsiteX8" fmla="*/ 817110 w 3483657"/>
              <a:gd name="connsiteY8" fmla="*/ 1855961 h 1855961"/>
              <a:gd name="connsiteX9" fmla="*/ 784466 w 3483657"/>
              <a:gd name="connsiteY9" fmla="*/ 1854313 h 1855961"/>
              <a:gd name="connsiteX10" fmla="*/ 0 w 3483657"/>
              <a:gd name="connsiteY10" fmla="*/ 985016 h 1855961"/>
              <a:gd name="connsiteX11" fmla="*/ 784466 w 3483657"/>
              <a:gd name="connsiteY11" fmla="*/ 115720 h 1855961"/>
              <a:gd name="connsiteX12" fmla="*/ 873807 w 3483657"/>
              <a:gd name="connsiteY12" fmla="*/ 111208 h 1855961"/>
              <a:gd name="connsiteX13" fmla="*/ 873808 w 3483657"/>
              <a:gd name="connsiteY13" fmla="*/ 111208 h 1855961"/>
              <a:gd name="connsiteX14" fmla="*/ 2924064 w 3483657"/>
              <a:gd name="connsiteY14" fmla="*/ 111208 h 185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83657" h="1855961">
                <a:moveTo>
                  <a:pt x="2924064" y="0"/>
                </a:moveTo>
                <a:lnTo>
                  <a:pt x="3483657" y="458047"/>
                </a:lnTo>
                <a:lnTo>
                  <a:pt x="2924064" y="916093"/>
                </a:lnTo>
                <a:lnTo>
                  <a:pt x="2924064" y="804887"/>
                </a:lnTo>
                <a:lnTo>
                  <a:pt x="873807" y="804887"/>
                </a:lnTo>
                <a:lnTo>
                  <a:pt x="873807" y="804843"/>
                </a:lnTo>
                <a:cubicBezTo>
                  <a:pt x="581970" y="804843"/>
                  <a:pt x="345390" y="1041423"/>
                  <a:pt x="345390" y="1333260"/>
                </a:cubicBezTo>
                <a:cubicBezTo>
                  <a:pt x="345390" y="1588618"/>
                  <a:pt x="526522" y="1801669"/>
                  <a:pt x="767312" y="1850941"/>
                </a:cubicBezTo>
                <a:lnTo>
                  <a:pt x="817110" y="1855961"/>
                </a:lnTo>
                <a:lnTo>
                  <a:pt x="784466" y="1854313"/>
                </a:lnTo>
                <a:cubicBezTo>
                  <a:pt x="343843" y="1809565"/>
                  <a:pt x="0" y="1437445"/>
                  <a:pt x="0" y="985016"/>
                </a:cubicBezTo>
                <a:cubicBezTo>
                  <a:pt x="0" y="532587"/>
                  <a:pt x="343843" y="160467"/>
                  <a:pt x="784466" y="115720"/>
                </a:cubicBezTo>
                <a:lnTo>
                  <a:pt x="873807" y="111208"/>
                </a:lnTo>
                <a:lnTo>
                  <a:pt x="873808" y="111208"/>
                </a:lnTo>
                <a:lnTo>
                  <a:pt x="2924064" y="111208"/>
                </a:lnTo>
                <a:close/>
              </a:path>
            </a:pathLst>
          </a:custGeom>
          <a:solidFill>
            <a:srgbClr val="603813"/>
          </a:solidFill>
          <a:ln>
            <a:noFill/>
          </a:ln>
          <a:effectLst>
            <a:outerShdw blurRad="1143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A755A5D-A54C-111B-F8A7-16B4BD6E41A8}"/>
              </a:ext>
            </a:extLst>
          </p:cNvPr>
          <p:cNvSpPr/>
          <p:nvPr/>
        </p:nvSpPr>
        <p:spPr>
          <a:xfrm flipH="1">
            <a:off x="7742764" y="3948703"/>
            <a:ext cx="7009200" cy="2116800"/>
          </a:xfrm>
          <a:custGeom>
            <a:avLst/>
            <a:gdLst>
              <a:gd name="connsiteX0" fmla="*/ 2924064 w 3483657"/>
              <a:gd name="connsiteY0" fmla="*/ 0 h 1855961"/>
              <a:gd name="connsiteX1" fmla="*/ 3483657 w 3483657"/>
              <a:gd name="connsiteY1" fmla="*/ 458047 h 1855961"/>
              <a:gd name="connsiteX2" fmla="*/ 2924064 w 3483657"/>
              <a:gd name="connsiteY2" fmla="*/ 916093 h 1855961"/>
              <a:gd name="connsiteX3" fmla="*/ 2924064 w 3483657"/>
              <a:gd name="connsiteY3" fmla="*/ 804887 h 1855961"/>
              <a:gd name="connsiteX4" fmla="*/ 873807 w 3483657"/>
              <a:gd name="connsiteY4" fmla="*/ 804887 h 1855961"/>
              <a:gd name="connsiteX5" fmla="*/ 873807 w 3483657"/>
              <a:gd name="connsiteY5" fmla="*/ 804843 h 1855961"/>
              <a:gd name="connsiteX6" fmla="*/ 345390 w 3483657"/>
              <a:gd name="connsiteY6" fmla="*/ 1333260 h 1855961"/>
              <a:gd name="connsiteX7" fmla="*/ 767312 w 3483657"/>
              <a:gd name="connsiteY7" fmla="*/ 1850941 h 1855961"/>
              <a:gd name="connsiteX8" fmla="*/ 817110 w 3483657"/>
              <a:gd name="connsiteY8" fmla="*/ 1855961 h 1855961"/>
              <a:gd name="connsiteX9" fmla="*/ 784466 w 3483657"/>
              <a:gd name="connsiteY9" fmla="*/ 1854313 h 1855961"/>
              <a:gd name="connsiteX10" fmla="*/ 0 w 3483657"/>
              <a:gd name="connsiteY10" fmla="*/ 985016 h 1855961"/>
              <a:gd name="connsiteX11" fmla="*/ 784466 w 3483657"/>
              <a:gd name="connsiteY11" fmla="*/ 115720 h 1855961"/>
              <a:gd name="connsiteX12" fmla="*/ 873807 w 3483657"/>
              <a:gd name="connsiteY12" fmla="*/ 111208 h 1855961"/>
              <a:gd name="connsiteX13" fmla="*/ 873808 w 3483657"/>
              <a:gd name="connsiteY13" fmla="*/ 111208 h 1855961"/>
              <a:gd name="connsiteX14" fmla="*/ 2924064 w 3483657"/>
              <a:gd name="connsiteY14" fmla="*/ 111208 h 185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83657" h="1855961">
                <a:moveTo>
                  <a:pt x="2924064" y="0"/>
                </a:moveTo>
                <a:lnTo>
                  <a:pt x="3483657" y="458047"/>
                </a:lnTo>
                <a:lnTo>
                  <a:pt x="2924064" y="916093"/>
                </a:lnTo>
                <a:lnTo>
                  <a:pt x="2924064" y="804887"/>
                </a:lnTo>
                <a:lnTo>
                  <a:pt x="873807" y="804887"/>
                </a:lnTo>
                <a:lnTo>
                  <a:pt x="873807" y="804843"/>
                </a:lnTo>
                <a:cubicBezTo>
                  <a:pt x="581970" y="804843"/>
                  <a:pt x="345390" y="1041423"/>
                  <a:pt x="345390" y="1333260"/>
                </a:cubicBezTo>
                <a:cubicBezTo>
                  <a:pt x="345390" y="1588618"/>
                  <a:pt x="526522" y="1801669"/>
                  <a:pt x="767312" y="1850941"/>
                </a:cubicBezTo>
                <a:lnTo>
                  <a:pt x="817110" y="1855961"/>
                </a:lnTo>
                <a:lnTo>
                  <a:pt x="784466" y="1854313"/>
                </a:lnTo>
                <a:cubicBezTo>
                  <a:pt x="343843" y="1809565"/>
                  <a:pt x="0" y="1437445"/>
                  <a:pt x="0" y="985016"/>
                </a:cubicBezTo>
                <a:cubicBezTo>
                  <a:pt x="0" y="532587"/>
                  <a:pt x="343843" y="160467"/>
                  <a:pt x="784466" y="115720"/>
                </a:cubicBezTo>
                <a:lnTo>
                  <a:pt x="873807" y="111208"/>
                </a:lnTo>
                <a:lnTo>
                  <a:pt x="873808" y="111208"/>
                </a:lnTo>
                <a:lnTo>
                  <a:pt x="2924064" y="111208"/>
                </a:lnTo>
                <a:close/>
              </a:path>
            </a:pathLst>
          </a:custGeom>
          <a:solidFill>
            <a:srgbClr val="754C24"/>
          </a:solidFill>
          <a:ln>
            <a:noFill/>
          </a:ln>
          <a:effectLst>
            <a:outerShdw blurRad="1143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2ED4D42-A39F-850F-0C57-FB875CB296DD}"/>
              </a:ext>
            </a:extLst>
          </p:cNvPr>
          <p:cNvSpPr/>
          <p:nvPr/>
        </p:nvSpPr>
        <p:spPr>
          <a:xfrm>
            <a:off x="4257028" y="5234132"/>
            <a:ext cx="7009200" cy="2116800"/>
          </a:xfrm>
          <a:custGeom>
            <a:avLst/>
            <a:gdLst>
              <a:gd name="connsiteX0" fmla="*/ 2924064 w 3483657"/>
              <a:gd name="connsiteY0" fmla="*/ 0 h 1855961"/>
              <a:gd name="connsiteX1" fmla="*/ 3483657 w 3483657"/>
              <a:gd name="connsiteY1" fmla="*/ 458047 h 1855961"/>
              <a:gd name="connsiteX2" fmla="*/ 2924064 w 3483657"/>
              <a:gd name="connsiteY2" fmla="*/ 916093 h 1855961"/>
              <a:gd name="connsiteX3" fmla="*/ 2924064 w 3483657"/>
              <a:gd name="connsiteY3" fmla="*/ 804887 h 1855961"/>
              <a:gd name="connsiteX4" fmla="*/ 873807 w 3483657"/>
              <a:gd name="connsiteY4" fmla="*/ 804887 h 1855961"/>
              <a:gd name="connsiteX5" fmla="*/ 873807 w 3483657"/>
              <a:gd name="connsiteY5" fmla="*/ 804843 h 1855961"/>
              <a:gd name="connsiteX6" fmla="*/ 345390 w 3483657"/>
              <a:gd name="connsiteY6" fmla="*/ 1333260 h 1855961"/>
              <a:gd name="connsiteX7" fmla="*/ 767312 w 3483657"/>
              <a:gd name="connsiteY7" fmla="*/ 1850941 h 1855961"/>
              <a:gd name="connsiteX8" fmla="*/ 817110 w 3483657"/>
              <a:gd name="connsiteY8" fmla="*/ 1855961 h 1855961"/>
              <a:gd name="connsiteX9" fmla="*/ 784466 w 3483657"/>
              <a:gd name="connsiteY9" fmla="*/ 1854313 h 1855961"/>
              <a:gd name="connsiteX10" fmla="*/ 0 w 3483657"/>
              <a:gd name="connsiteY10" fmla="*/ 985016 h 1855961"/>
              <a:gd name="connsiteX11" fmla="*/ 784466 w 3483657"/>
              <a:gd name="connsiteY11" fmla="*/ 115720 h 1855961"/>
              <a:gd name="connsiteX12" fmla="*/ 873807 w 3483657"/>
              <a:gd name="connsiteY12" fmla="*/ 111208 h 1855961"/>
              <a:gd name="connsiteX13" fmla="*/ 873808 w 3483657"/>
              <a:gd name="connsiteY13" fmla="*/ 111208 h 1855961"/>
              <a:gd name="connsiteX14" fmla="*/ 2924064 w 3483657"/>
              <a:gd name="connsiteY14" fmla="*/ 111208 h 185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83657" h="1855961">
                <a:moveTo>
                  <a:pt x="2924064" y="0"/>
                </a:moveTo>
                <a:lnTo>
                  <a:pt x="3483657" y="458047"/>
                </a:lnTo>
                <a:lnTo>
                  <a:pt x="2924064" y="916093"/>
                </a:lnTo>
                <a:lnTo>
                  <a:pt x="2924064" y="804887"/>
                </a:lnTo>
                <a:lnTo>
                  <a:pt x="873807" y="804887"/>
                </a:lnTo>
                <a:lnTo>
                  <a:pt x="873807" y="804843"/>
                </a:lnTo>
                <a:cubicBezTo>
                  <a:pt x="581970" y="804843"/>
                  <a:pt x="345390" y="1041423"/>
                  <a:pt x="345390" y="1333260"/>
                </a:cubicBezTo>
                <a:cubicBezTo>
                  <a:pt x="345390" y="1588618"/>
                  <a:pt x="526522" y="1801669"/>
                  <a:pt x="767312" y="1850941"/>
                </a:cubicBezTo>
                <a:lnTo>
                  <a:pt x="817110" y="1855961"/>
                </a:lnTo>
                <a:lnTo>
                  <a:pt x="784466" y="1854313"/>
                </a:lnTo>
                <a:cubicBezTo>
                  <a:pt x="343843" y="1809565"/>
                  <a:pt x="0" y="1437445"/>
                  <a:pt x="0" y="985016"/>
                </a:cubicBezTo>
                <a:cubicBezTo>
                  <a:pt x="0" y="532587"/>
                  <a:pt x="343843" y="160467"/>
                  <a:pt x="784466" y="115720"/>
                </a:cubicBezTo>
                <a:lnTo>
                  <a:pt x="873807" y="111208"/>
                </a:lnTo>
                <a:lnTo>
                  <a:pt x="873808" y="111208"/>
                </a:lnTo>
                <a:lnTo>
                  <a:pt x="2924064" y="111208"/>
                </a:lnTo>
                <a:close/>
              </a:path>
            </a:pathLst>
          </a:custGeom>
          <a:solidFill>
            <a:srgbClr val="754C24"/>
          </a:solidFill>
          <a:ln>
            <a:noFill/>
          </a:ln>
          <a:effectLst>
            <a:outerShdw blurRad="1143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CBF4EEA-375D-8E9F-5134-F5B32DB5ADF0}"/>
              </a:ext>
            </a:extLst>
          </p:cNvPr>
          <p:cNvSpPr/>
          <p:nvPr/>
        </p:nvSpPr>
        <p:spPr>
          <a:xfrm flipH="1">
            <a:off x="7667831" y="6600767"/>
            <a:ext cx="7009200" cy="2116800"/>
          </a:xfrm>
          <a:custGeom>
            <a:avLst/>
            <a:gdLst>
              <a:gd name="connsiteX0" fmla="*/ 2924064 w 3483657"/>
              <a:gd name="connsiteY0" fmla="*/ 0 h 1855961"/>
              <a:gd name="connsiteX1" fmla="*/ 3483657 w 3483657"/>
              <a:gd name="connsiteY1" fmla="*/ 458047 h 1855961"/>
              <a:gd name="connsiteX2" fmla="*/ 2924064 w 3483657"/>
              <a:gd name="connsiteY2" fmla="*/ 916093 h 1855961"/>
              <a:gd name="connsiteX3" fmla="*/ 2924064 w 3483657"/>
              <a:gd name="connsiteY3" fmla="*/ 804887 h 1855961"/>
              <a:gd name="connsiteX4" fmla="*/ 873807 w 3483657"/>
              <a:gd name="connsiteY4" fmla="*/ 804887 h 1855961"/>
              <a:gd name="connsiteX5" fmla="*/ 873807 w 3483657"/>
              <a:gd name="connsiteY5" fmla="*/ 804843 h 1855961"/>
              <a:gd name="connsiteX6" fmla="*/ 345390 w 3483657"/>
              <a:gd name="connsiteY6" fmla="*/ 1333260 h 1855961"/>
              <a:gd name="connsiteX7" fmla="*/ 767312 w 3483657"/>
              <a:gd name="connsiteY7" fmla="*/ 1850941 h 1855961"/>
              <a:gd name="connsiteX8" fmla="*/ 817110 w 3483657"/>
              <a:gd name="connsiteY8" fmla="*/ 1855961 h 1855961"/>
              <a:gd name="connsiteX9" fmla="*/ 784466 w 3483657"/>
              <a:gd name="connsiteY9" fmla="*/ 1854313 h 1855961"/>
              <a:gd name="connsiteX10" fmla="*/ 0 w 3483657"/>
              <a:gd name="connsiteY10" fmla="*/ 985016 h 1855961"/>
              <a:gd name="connsiteX11" fmla="*/ 784466 w 3483657"/>
              <a:gd name="connsiteY11" fmla="*/ 115720 h 1855961"/>
              <a:gd name="connsiteX12" fmla="*/ 873807 w 3483657"/>
              <a:gd name="connsiteY12" fmla="*/ 111208 h 1855961"/>
              <a:gd name="connsiteX13" fmla="*/ 873808 w 3483657"/>
              <a:gd name="connsiteY13" fmla="*/ 111208 h 1855961"/>
              <a:gd name="connsiteX14" fmla="*/ 2924064 w 3483657"/>
              <a:gd name="connsiteY14" fmla="*/ 111208 h 185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83657" h="1855961">
                <a:moveTo>
                  <a:pt x="2924064" y="0"/>
                </a:moveTo>
                <a:lnTo>
                  <a:pt x="3483657" y="458047"/>
                </a:lnTo>
                <a:lnTo>
                  <a:pt x="2924064" y="916093"/>
                </a:lnTo>
                <a:lnTo>
                  <a:pt x="2924064" y="804887"/>
                </a:lnTo>
                <a:lnTo>
                  <a:pt x="873807" y="804887"/>
                </a:lnTo>
                <a:lnTo>
                  <a:pt x="873807" y="804843"/>
                </a:lnTo>
                <a:cubicBezTo>
                  <a:pt x="581970" y="804843"/>
                  <a:pt x="345390" y="1041423"/>
                  <a:pt x="345390" y="1333260"/>
                </a:cubicBezTo>
                <a:cubicBezTo>
                  <a:pt x="345390" y="1588618"/>
                  <a:pt x="526522" y="1801669"/>
                  <a:pt x="767312" y="1850941"/>
                </a:cubicBezTo>
                <a:lnTo>
                  <a:pt x="817110" y="1855961"/>
                </a:lnTo>
                <a:lnTo>
                  <a:pt x="784466" y="1854313"/>
                </a:lnTo>
                <a:cubicBezTo>
                  <a:pt x="343843" y="1809565"/>
                  <a:pt x="0" y="1437445"/>
                  <a:pt x="0" y="985016"/>
                </a:cubicBezTo>
                <a:cubicBezTo>
                  <a:pt x="0" y="532587"/>
                  <a:pt x="343843" y="160467"/>
                  <a:pt x="784466" y="115720"/>
                </a:cubicBezTo>
                <a:lnTo>
                  <a:pt x="873807" y="111208"/>
                </a:lnTo>
                <a:lnTo>
                  <a:pt x="873808" y="111208"/>
                </a:lnTo>
                <a:lnTo>
                  <a:pt x="2924064" y="111208"/>
                </a:lnTo>
                <a:close/>
              </a:path>
            </a:pathLst>
          </a:custGeom>
          <a:solidFill>
            <a:srgbClr val="A67C52"/>
          </a:solidFill>
          <a:ln>
            <a:noFill/>
          </a:ln>
          <a:effectLst>
            <a:outerShdw blurRad="1143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6EC1FFA-3178-24A4-AEE5-1F03D2E224A8}"/>
              </a:ext>
            </a:extLst>
          </p:cNvPr>
          <p:cNvSpPr/>
          <p:nvPr/>
        </p:nvSpPr>
        <p:spPr>
          <a:xfrm>
            <a:off x="4257028" y="7908000"/>
            <a:ext cx="7010400" cy="2117506"/>
          </a:xfrm>
          <a:custGeom>
            <a:avLst/>
            <a:gdLst>
              <a:gd name="connsiteX0" fmla="*/ 2924064 w 3483657"/>
              <a:gd name="connsiteY0" fmla="*/ 0 h 1855961"/>
              <a:gd name="connsiteX1" fmla="*/ 3483657 w 3483657"/>
              <a:gd name="connsiteY1" fmla="*/ 458047 h 1855961"/>
              <a:gd name="connsiteX2" fmla="*/ 2924064 w 3483657"/>
              <a:gd name="connsiteY2" fmla="*/ 916093 h 1855961"/>
              <a:gd name="connsiteX3" fmla="*/ 2924064 w 3483657"/>
              <a:gd name="connsiteY3" fmla="*/ 804887 h 1855961"/>
              <a:gd name="connsiteX4" fmla="*/ 873807 w 3483657"/>
              <a:gd name="connsiteY4" fmla="*/ 804887 h 1855961"/>
              <a:gd name="connsiteX5" fmla="*/ 873807 w 3483657"/>
              <a:gd name="connsiteY5" fmla="*/ 804843 h 1855961"/>
              <a:gd name="connsiteX6" fmla="*/ 345390 w 3483657"/>
              <a:gd name="connsiteY6" fmla="*/ 1333260 h 1855961"/>
              <a:gd name="connsiteX7" fmla="*/ 767312 w 3483657"/>
              <a:gd name="connsiteY7" fmla="*/ 1850941 h 1855961"/>
              <a:gd name="connsiteX8" fmla="*/ 817110 w 3483657"/>
              <a:gd name="connsiteY8" fmla="*/ 1855961 h 1855961"/>
              <a:gd name="connsiteX9" fmla="*/ 784466 w 3483657"/>
              <a:gd name="connsiteY9" fmla="*/ 1854313 h 1855961"/>
              <a:gd name="connsiteX10" fmla="*/ 0 w 3483657"/>
              <a:gd name="connsiteY10" fmla="*/ 985016 h 1855961"/>
              <a:gd name="connsiteX11" fmla="*/ 784466 w 3483657"/>
              <a:gd name="connsiteY11" fmla="*/ 115720 h 1855961"/>
              <a:gd name="connsiteX12" fmla="*/ 873807 w 3483657"/>
              <a:gd name="connsiteY12" fmla="*/ 111208 h 1855961"/>
              <a:gd name="connsiteX13" fmla="*/ 873808 w 3483657"/>
              <a:gd name="connsiteY13" fmla="*/ 111208 h 1855961"/>
              <a:gd name="connsiteX14" fmla="*/ 2924064 w 3483657"/>
              <a:gd name="connsiteY14" fmla="*/ 111208 h 185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83657" h="1855961">
                <a:moveTo>
                  <a:pt x="2924064" y="0"/>
                </a:moveTo>
                <a:lnTo>
                  <a:pt x="3483657" y="458047"/>
                </a:lnTo>
                <a:lnTo>
                  <a:pt x="2924064" y="916093"/>
                </a:lnTo>
                <a:lnTo>
                  <a:pt x="2924064" y="804887"/>
                </a:lnTo>
                <a:lnTo>
                  <a:pt x="873807" y="804887"/>
                </a:lnTo>
                <a:lnTo>
                  <a:pt x="873807" y="804843"/>
                </a:lnTo>
                <a:cubicBezTo>
                  <a:pt x="581970" y="804843"/>
                  <a:pt x="345390" y="1041423"/>
                  <a:pt x="345390" y="1333260"/>
                </a:cubicBezTo>
                <a:cubicBezTo>
                  <a:pt x="345390" y="1588618"/>
                  <a:pt x="526522" y="1801669"/>
                  <a:pt x="767312" y="1850941"/>
                </a:cubicBezTo>
                <a:lnTo>
                  <a:pt x="817110" y="1855961"/>
                </a:lnTo>
                <a:lnTo>
                  <a:pt x="784466" y="1854313"/>
                </a:lnTo>
                <a:cubicBezTo>
                  <a:pt x="343843" y="1809565"/>
                  <a:pt x="0" y="1437445"/>
                  <a:pt x="0" y="985016"/>
                </a:cubicBezTo>
                <a:cubicBezTo>
                  <a:pt x="0" y="532587"/>
                  <a:pt x="343843" y="160467"/>
                  <a:pt x="784466" y="115720"/>
                </a:cubicBezTo>
                <a:lnTo>
                  <a:pt x="873807" y="111208"/>
                </a:lnTo>
                <a:lnTo>
                  <a:pt x="873808" y="111208"/>
                </a:lnTo>
                <a:lnTo>
                  <a:pt x="2924064" y="111208"/>
                </a:lnTo>
                <a:close/>
              </a:path>
            </a:pathLst>
          </a:custGeom>
          <a:solidFill>
            <a:srgbClr val="A67C52"/>
          </a:solidFill>
          <a:ln>
            <a:noFill/>
          </a:ln>
          <a:effectLst>
            <a:outerShdw blurRad="1143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144176-6424-0B8D-4D88-031A341CED07}"/>
              </a:ext>
            </a:extLst>
          </p:cNvPr>
          <p:cNvSpPr/>
          <p:nvPr/>
        </p:nvSpPr>
        <p:spPr>
          <a:xfrm>
            <a:off x="5105400" y="8966753"/>
            <a:ext cx="1905000" cy="1058753"/>
          </a:xfrm>
          <a:prstGeom prst="ellipse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AF4CD41-23BD-4D42-9275-6ABFA390A36A}"/>
              </a:ext>
            </a:extLst>
          </p:cNvPr>
          <p:cNvSpPr/>
          <p:nvPr/>
        </p:nvSpPr>
        <p:spPr>
          <a:xfrm>
            <a:off x="4289685" y="90186"/>
            <a:ext cx="7009200" cy="2116800"/>
          </a:xfrm>
          <a:custGeom>
            <a:avLst/>
            <a:gdLst>
              <a:gd name="connsiteX0" fmla="*/ 2924064 w 3483657"/>
              <a:gd name="connsiteY0" fmla="*/ 0 h 1855961"/>
              <a:gd name="connsiteX1" fmla="*/ 3483657 w 3483657"/>
              <a:gd name="connsiteY1" fmla="*/ 458047 h 1855961"/>
              <a:gd name="connsiteX2" fmla="*/ 2924064 w 3483657"/>
              <a:gd name="connsiteY2" fmla="*/ 916093 h 1855961"/>
              <a:gd name="connsiteX3" fmla="*/ 2924064 w 3483657"/>
              <a:gd name="connsiteY3" fmla="*/ 804887 h 1855961"/>
              <a:gd name="connsiteX4" fmla="*/ 873807 w 3483657"/>
              <a:gd name="connsiteY4" fmla="*/ 804887 h 1855961"/>
              <a:gd name="connsiteX5" fmla="*/ 873807 w 3483657"/>
              <a:gd name="connsiteY5" fmla="*/ 804843 h 1855961"/>
              <a:gd name="connsiteX6" fmla="*/ 345390 w 3483657"/>
              <a:gd name="connsiteY6" fmla="*/ 1333260 h 1855961"/>
              <a:gd name="connsiteX7" fmla="*/ 767312 w 3483657"/>
              <a:gd name="connsiteY7" fmla="*/ 1850941 h 1855961"/>
              <a:gd name="connsiteX8" fmla="*/ 817110 w 3483657"/>
              <a:gd name="connsiteY8" fmla="*/ 1855961 h 1855961"/>
              <a:gd name="connsiteX9" fmla="*/ 784466 w 3483657"/>
              <a:gd name="connsiteY9" fmla="*/ 1854313 h 1855961"/>
              <a:gd name="connsiteX10" fmla="*/ 0 w 3483657"/>
              <a:gd name="connsiteY10" fmla="*/ 985016 h 1855961"/>
              <a:gd name="connsiteX11" fmla="*/ 784466 w 3483657"/>
              <a:gd name="connsiteY11" fmla="*/ 115720 h 1855961"/>
              <a:gd name="connsiteX12" fmla="*/ 873807 w 3483657"/>
              <a:gd name="connsiteY12" fmla="*/ 111208 h 1855961"/>
              <a:gd name="connsiteX13" fmla="*/ 873808 w 3483657"/>
              <a:gd name="connsiteY13" fmla="*/ 111208 h 1855961"/>
              <a:gd name="connsiteX14" fmla="*/ 2924064 w 3483657"/>
              <a:gd name="connsiteY14" fmla="*/ 111208 h 185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83657" h="1855961">
                <a:moveTo>
                  <a:pt x="2924064" y="0"/>
                </a:moveTo>
                <a:lnTo>
                  <a:pt x="3483657" y="458047"/>
                </a:lnTo>
                <a:lnTo>
                  <a:pt x="2924064" y="916093"/>
                </a:lnTo>
                <a:lnTo>
                  <a:pt x="2924064" y="804887"/>
                </a:lnTo>
                <a:lnTo>
                  <a:pt x="873807" y="804887"/>
                </a:lnTo>
                <a:lnTo>
                  <a:pt x="873807" y="804843"/>
                </a:lnTo>
                <a:cubicBezTo>
                  <a:pt x="581970" y="804843"/>
                  <a:pt x="345390" y="1041423"/>
                  <a:pt x="345390" y="1333260"/>
                </a:cubicBezTo>
                <a:cubicBezTo>
                  <a:pt x="345390" y="1588618"/>
                  <a:pt x="526522" y="1801669"/>
                  <a:pt x="767312" y="1850941"/>
                </a:cubicBezTo>
                <a:lnTo>
                  <a:pt x="817110" y="1855961"/>
                </a:lnTo>
                <a:lnTo>
                  <a:pt x="784466" y="1854313"/>
                </a:lnTo>
                <a:cubicBezTo>
                  <a:pt x="343843" y="1809565"/>
                  <a:pt x="0" y="1437445"/>
                  <a:pt x="0" y="985016"/>
                </a:cubicBezTo>
                <a:cubicBezTo>
                  <a:pt x="0" y="532587"/>
                  <a:pt x="343843" y="160467"/>
                  <a:pt x="784466" y="115720"/>
                </a:cubicBezTo>
                <a:lnTo>
                  <a:pt x="873807" y="111208"/>
                </a:lnTo>
                <a:lnTo>
                  <a:pt x="873808" y="111208"/>
                </a:lnTo>
                <a:lnTo>
                  <a:pt x="2924064" y="111208"/>
                </a:lnTo>
                <a:close/>
              </a:path>
            </a:pathLst>
          </a:custGeom>
          <a:solidFill>
            <a:srgbClr val="42210B"/>
          </a:solidFill>
          <a:ln>
            <a:noFill/>
          </a:ln>
          <a:effectLst>
            <a:outerShdw blurRad="1143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6BBE10-F293-3661-6E91-3AE663DD7F69}"/>
              </a:ext>
            </a:extLst>
          </p:cNvPr>
          <p:cNvSpPr/>
          <p:nvPr/>
        </p:nvSpPr>
        <p:spPr>
          <a:xfrm flipH="1">
            <a:off x="7742764" y="1318117"/>
            <a:ext cx="7009200" cy="2116800"/>
          </a:xfrm>
          <a:custGeom>
            <a:avLst/>
            <a:gdLst>
              <a:gd name="connsiteX0" fmla="*/ 2924064 w 3483657"/>
              <a:gd name="connsiteY0" fmla="*/ 0 h 1855961"/>
              <a:gd name="connsiteX1" fmla="*/ 3483657 w 3483657"/>
              <a:gd name="connsiteY1" fmla="*/ 458047 h 1855961"/>
              <a:gd name="connsiteX2" fmla="*/ 2924064 w 3483657"/>
              <a:gd name="connsiteY2" fmla="*/ 916093 h 1855961"/>
              <a:gd name="connsiteX3" fmla="*/ 2924064 w 3483657"/>
              <a:gd name="connsiteY3" fmla="*/ 804887 h 1855961"/>
              <a:gd name="connsiteX4" fmla="*/ 873807 w 3483657"/>
              <a:gd name="connsiteY4" fmla="*/ 804887 h 1855961"/>
              <a:gd name="connsiteX5" fmla="*/ 873807 w 3483657"/>
              <a:gd name="connsiteY5" fmla="*/ 804843 h 1855961"/>
              <a:gd name="connsiteX6" fmla="*/ 345390 w 3483657"/>
              <a:gd name="connsiteY6" fmla="*/ 1333260 h 1855961"/>
              <a:gd name="connsiteX7" fmla="*/ 767312 w 3483657"/>
              <a:gd name="connsiteY7" fmla="*/ 1850941 h 1855961"/>
              <a:gd name="connsiteX8" fmla="*/ 817110 w 3483657"/>
              <a:gd name="connsiteY8" fmla="*/ 1855961 h 1855961"/>
              <a:gd name="connsiteX9" fmla="*/ 784466 w 3483657"/>
              <a:gd name="connsiteY9" fmla="*/ 1854313 h 1855961"/>
              <a:gd name="connsiteX10" fmla="*/ 0 w 3483657"/>
              <a:gd name="connsiteY10" fmla="*/ 985016 h 1855961"/>
              <a:gd name="connsiteX11" fmla="*/ 784466 w 3483657"/>
              <a:gd name="connsiteY11" fmla="*/ 115720 h 1855961"/>
              <a:gd name="connsiteX12" fmla="*/ 873807 w 3483657"/>
              <a:gd name="connsiteY12" fmla="*/ 111208 h 1855961"/>
              <a:gd name="connsiteX13" fmla="*/ 873808 w 3483657"/>
              <a:gd name="connsiteY13" fmla="*/ 111208 h 1855961"/>
              <a:gd name="connsiteX14" fmla="*/ 2924064 w 3483657"/>
              <a:gd name="connsiteY14" fmla="*/ 111208 h 185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83657" h="1855961">
                <a:moveTo>
                  <a:pt x="2924064" y="0"/>
                </a:moveTo>
                <a:lnTo>
                  <a:pt x="3483657" y="458047"/>
                </a:lnTo>
                <a:lnTo>
                  <a:pt x="2924064" y="916093"/>
                </a:lnTo>
                <a:lnTo>
                  <a:pt x="2924064" y="804887"/>
                </a:lnTo>
                <a:lnTo>
                  <a:pt x="873807" y="804887"/>
                </a:lnTo>
                <a:lnTo>
                  <a:pt x="873807" y="804843"/>
                </a:lnTo>
                <a:cubicBezTo>
                  <a:pt x="581970" y="804843"/>
                  <a:pt x="345390" y="1041423"/>
                  <a:pt x="345390" y="1333260"/>
                </a:cubicBezTo>
                <a:cubicBezTo>
                  <a:pt x="345390" y="1588618"/>
                  <a:pt x="526522" y="1801669"/>
                  <a:pt x="767312" y="1850941"/>
                </a:cubicBezTo>
                <a:lnTo>
                  <a:pt x="817110" y="1855961"/>
                </a:lnTo>
                <a:lnTo>
                  <a:pt x="784466" y="1854313"/>
                </a:lnTo>
                <a:cubicBezTo>
                  <a:pt x="343843" y="1809565"/>
                  <a:pt x="0" y="1437445"/>
                  <a:pt x="0" y="985016"/>
                </a:cubicBezTo>
                <a:cubicBezTo>
                  <a:pt x="0" y="532587"/>
                  <a:pt x="343843" y="160467"/>
                  <a:pt x="784466" y="115720"/>
                </a:cubicBezTo>
                <a:lnTo>
                  <a:pt x="873807" y="111208"/>
                </a:lnTo>
                <a:lnTo>
                  <a:pt x="873808" y="111208"/>
                </a:lnTo>
                <a:lnTo>
                  <a:pt x="2924064" y="111208"/>
                </a:lnTo>
                <a:close/>
              </a:path>
            </a:pathLst>
          </a:custGeom>
          <a:solidFill>
            <a:srgbClr val="603813"/>
          </a:solidFill>
          <a:ln>
            <a:noFill/>
          </a:ln>
          <a:effectLst>
            <a:outerShdw blurRad="1143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3D4E2E7-D770-B89C-AFA2-143E120E0D22}"/>
              </a:ext>
            </a:extLst>
          </p:cNvPr>
          <p:cNvSpPr/>
          <p:nvPr/>
        </p:nvSpPr>
        <p:spPr>
          <a:xfrm>
            <a:off x="11919416" y="7647928"/>
            <a:ext cx="1905000" cy="1058753"/>
          </a:xfrm>
          <a:prstGeom prst="ellipse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84AA7A2-5758-F047-3072-73688AFEFA6C}"/>
              </a:ext>
            </a:extLst>
          </p:cNvPr>
          <p:cNvSpPr/>
          <p:nvPr/>
        </p:nvSpPr>
        <p:spPr>
          <a:xfrm>
            <a:off x="5110843" y="6292532"/>
            <a:ext cx="1905000" cy="1058753"/>
          </a:xfrm>
          <a:prstGeom prst="ellipse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9406AA-04F2-E756-EA51-6F6AC636D691}"/>
              </a:ext>
            </a:extLst>
          </p:cNvPr>
          <p:cNvSpPr/>
          <p:nvPr/>
        </p:nvSpPr>
        <p:spPr>
          <a:xfrm>
            <a:off x="11919416" y="5012193"/>
            <a:ext cx="1905000" cy="1058753"/>
          </a:xfrm>
          <a:prstGeom prst="ellipse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EAA35F-20E9-5A84-5582-EA3A15092A03}"/>
              </a:ext>
            </a:extLst>
          </p:cNvPr>
          <p:cNvSpPr/>
          <p:nvPr/>
        </p:nvSpPr>
        <p:spPr>
          <a:xfrm>
            <a:off x="5105400" y="3646356"/>
            <a:ext cx="1905000" cy="1058753"/>
          </a:xfrm>
          <a:prstGeom prst="ellipse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8FC2D7-0DD2-3229-92DF-302A52D34CE7}"/>
              </a:ext>
            </a:extLst>
          </p:cNvPr>
          <p:cNvSpPr/>
          <p:nvPr/>
        </p:nvSpPr>
        <p:spPr>
          <a:xfrm>
            <a:off x="11919416" y="2378885"/>
            <a:ext cx="1905000" cy="1058753"/>
          </a:xfrm>
          <a:prstGeom prst="ellipse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E186467-5FEA-BBCD-80DB-516B1FF54FDA}"/>
              </a:ext>
            </a:extLst>
          </p:cNvPr>
          <p:cNvSpPr/>
          <p:nvPr/>
        </p:nvSpPr>
        <p:spPr>
          <a:xfrm>
            <a:off x="5105400" y="1148586"/>
            <a:ext cx="1905000" cy="1058753"/>
          </a:xfrm>
          <a:prstGeom prst="ellipse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92CD19-BF2B-9521-3FD0-DF4B107FEA37}"/>
              </a:ext>
            </a:extLst>
          </p:cNvPr>
          <p:cNvSpPr txBox="1"/>
          <p:nvPr/>
        </p:nvSpPr>
        <p:spPr>
          <a:xfrm>
            <a:off x="5149277" y="305545"/>
            <a:ext cx="529001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ova Cond" panose="020B0506020202020204" pitchFamily="34" charset="0"/>
              </a:rPr>
              <a:t>MONITOR AND UPDATE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821465-8DF4-D5AA-1D16-300D6FA90991}"/>
              </a:ext>
            </a:extLst>
          </p:cNvPr>
          <p:cNvSpPr txBox="1"/>
          <p:nvPr/>
        </p:nvSpPr>
        <p:spPr>
          <a:xfrm>
            <a:off x="8621220" y="1506439"/>
            <a:ext cx="529001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ova Cond" panose="020B0506020202020204" pitchFamily="34" charset="0"/>
              </a:rPr>
              <a:t>MODEL EVALUATION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9FDDC3-5515-7F60-0E52-D1F73ACA27BB}"/>
              </a:ext>
            </a:extLst>
          </p:cNvPr>
          <p:cNvSpPr txBox="1"/>
          <p:nvPr/>
        </p:nvSpPr>
        <p:spPr>
          <a:xfrm>
            <a:off x="4787510" y="2654756"/>
            <a:ext cx="594823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ova Cond" panose="020B0506020202020204" pitchFamily="34" charset="0"/>
              </a:rPr>
              <a:t>MODEL SELECTION AND MODEL TRAINING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0A91DA-61F7-50D9-5103-C461D49FC62F}"/>
              </a:ext>
            </a:extLst>
          </p:cNvPr>
          <p:cNvSpPr txBox="1"/>
          <p:nvPr/>
        </p:nvSpPr>
        <p:spPr>
          <a:xfrm>
            <a:off x="8621220" y="4175732"/>
            <a:ext cx="529001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ova Cond" panose="020B0506020202020204" pitchFamily="34" charset="0"/>
              </a:rPr>
              <a:t>SPLIT TRAIN AND </a:t>
            </a:r>
            <a:r>
              <a:rPr lang="en-US" sz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rPr>
              <a:t>T</a:t>
            </a: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ova Cond" panose="020B0506020202020204" pitchFamily="34" charset="0"/>
              </a:rPr>
              <a:t>EST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273BE2-E8E2-5AB4-4C29-52F1D9FE36ED}"/>
              </a:ext>
            </a:extLst>
          </p:cNvPr>
          <p:cNvSpPr txBox="1"/>
          <p:nvPr/>
        </p:nvSpPr>
        <p:spPr>
          <a:xfrm>
            <a:off x="5022823" y="5437873"/>
            <a:ext cx="529001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ova Cond" panose="020B0506020202020204" pitchFamily="34" charset="0"/>
              </a:defRPr>
            </a:lvl1pPr>
          </a:lstStyle>
          <a:p>
            <a:r>
              <a:rPr lang="en-US" dirty="0"/>
              <a:t>PREPROCESSING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ABAC18-1816-0FEE-E73C-BD1D0414FEE9}"/>
              </a:ext>
            </a:extLst>
          </p:cNvPr>
          <p:cNvSpPr txBox="1"/>
          <p:nvPr/>
        </p:nvSpPr>
        <p:spPr>
          <a:xfrm>
            <a:off x="8534400" y="6821908"/>
            <a:ext cx="529001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ova Cond" panose="020B0506020202020204" pitchFamily="34" charset="0"/>
              </a:defRPr>
            </a:lvl1pPr>
          </a:lstStyle>
          <a:p>
            <a:r>
              <a:rPr lang="en-US" sz="3000" dirty="0"/>
              <a:t>EXPLORATORY DATA ANALYSIS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2B3639-FE07-E20F-F957-B7B593517DEB}"/>
              </a:ext>
            </a:extLst>
          </p:cNvPr>
          <p:cNvSpPr txBox="1"/>
          <p:nvPr/>
        </p:nvSpPr>
        <p:spPr>
          <a:xfrm>
            <a:off x="5105400" y="8102014"/>
            <a:ext cx="5290016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ova Cond" panose="020B0506020202020204" pitchFamily="34" charset="0"/>
              </a:defRPr>
            </a:lvl1pPr>
          </a:lstStyle>
          <a:p>
            <a:r>
              <a:rPr lang="en-US" dirty="0"/>
              <a:t>DATA COLLECTION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372BC6-138F-0CE1-68BD-0CB07C684E3E}"/>
              </a:ext>
            </a:extLst>
          </p:cNvPr>
          <p:cNvSpPr txBox="1"/>
          <p:nvPr/>
        </p:nvSpPr>
        <p:spPr>
          <a:xfrm>
            <a:off x="11658600" y="-23544"/>
            <a:ext cx="6858002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solidFill>
                  <a:srgbClr val="42210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unito Bold Bold" panose="020B0604020202020204" charset="0"/>
                <a:ea typeface="+mj-ea"/>
                <a:cs typeface="+mj-cs"/>
              </a:rPr>
              <a:t>WORK FLOW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753B4C-FC5E-235B-8F0A-A1603A921ED5}"/>
              </a:ext>
            </a:extLst>
          </p:cNvPr>
          <p:cNvSpPr txBox="1"/>
          <p:nvPr/>
        </p:nvSpPr>
        <p:spPr>
          <a:xfrm>
            <a:off x="11669486" y="28800"/>
            <a:ext cx="6858002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7200" b="1" dirty="0">
                <a:solidFill>
                  <a:srgbClr val="A67C5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Nunito Bold Bold" panose="020B0604020202020204" charset="0"/>
                <a:ea typeface="+mj-ea"/>
                <a:cs typeface="+mj-cs"/>
              </a:rPr>
              <a:t>WORK FLOW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5C03FA9-2F0F-7EA3-AE13-751F273243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0" y="9096079"/>
            <a:ext cx="800100" cy="8001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83F5B16-6AAB-6FEC-80F2-C1CAFB637E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85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8418" y="7753806"/>
            <a:ext cx="846995" cy="8469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4D56F0F-7820-15F6-4B84-FF56746331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842" y="6276688"/>
            <a:ext cx="987714" cy="98771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CD1C78A-8147-2136-CC52-4D6A6A8C8A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85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5114796"/>
            <a:ext cx="846995" cy="846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0235ADB-FACE-501F-CC28-9384A2115A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49" y="3763480"/>
            <a:ext cx="812499" cy="81249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8C122DC-7C99-EDDA-085D-D2CB7277348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005" y="2563934"/>
            <a:ext cx="789820" cy="78982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6811923-3430-0391-5E50-B740941273A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 amt="85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25" y="1229129"/>
            <a:ext cx="849913" cy="84991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343F35F-3929-CA98-570E-C6C2D2A96D50}"/>
              </a:ext>
            </a:extLst>
          </p:cNvPr>
          <p:cNvSpPr txBox="1"/>
          <p:nvPr/>
        </p:nvSpPr>
        <p:spPr>
          <a:xfrm>
            <a:off x="378055" y="7947528"/>
            <a:ext cx="34022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STEP</a:t>
            </a:r>
            <a:r>
              <a:rPr lang="en-IN" b="1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IN" b="1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804040000020004" pitchFamily="2" charset="0"/>
              </a:rPr>
              <a:t>  </a:t>
            </a:r>
            <a:r>
              <a:rPr lang="en-IN" sz="4800" b="1" dirty="0">
                <a:solidFill>
                  <a:srgbClr val="C69C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01</a:t>
            </a:r>
            <a:endParaRPr lang="en-IN" sz="2400" b="1" dirty="0">
              <a:solidFill>
                <a:srgbClr val="C69C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76D3E00-9307-F817-2505-2EDBDA536F5B}"/>
              </a:ext>
            </a:extLst>
          </p:cNvPr>
          <p:cNvSpPr txBox="1"/>
          <p:nvPr/>
        </p:nvSpPr>
        <p:spPr>
          <a:xfrm>
            <a:off x="28723" y="8665132"/>
            <a:ext cx="42104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dirty="0">
                <a:solidFill>
                  <a:srgbClr val="9F8170"/>
                </a:solidFill>
                <a:latin typeface="Arial Nova Cond" panose="020B0506020202020204" pitchFamily="34" charset="0"/>
              </a:rPr>
              <a:t>Gathering and organizing data to train machine learning models.</a:t>
            </a:r>
            <a:endParaRPr lang="en-IN" sz="2300" dirty="0">
              <a:solidFill>
                <a:srgbClr val="9F8170"/>
              </a:solidFill>
              <a:latin typeface="Arial Nova Cond" panose="020B0506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333901-B9B5-EC8D-2EDA-81F4F0A35FF4}"/>
              </a:ext>
            </a:extLst>
          </p:cNvPr>
          <p:cNvSpPr txBox="1"/>
          <p:nvPr/>
        </p:nvSpPr>
        <p:spPr>
          <a:xfrm>
            <a:off x="14943473" y="6683408"/>
            <a:ext cx="34022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STEP</a:t>
            </a:r>
            <a:r>
              <a:rPr lang="en-IN" b="1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IN" b="1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804040000020004" pitchFamily="2" charset="0"/>
              </a:rPr>
              <a:t>  </a:t>
            </a:r>
            <a:r>
              <a:rPr lang="en-IN" sz="4800" b="1" dirty="0">
                <a:solidFill>
                  <a:srgbClr val="C69C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02</a:t>
            </a:r>
            <a:endParaRPr lang="en-IN" sz="2400" b="1" dirty="0">
              <a:solidFill>
                <a:srgbClr val="C69C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B5D1373-026D-E2A2-085B-FE47DAA4EC38}"/>
              </a:ext>
            </a:extLst>
          </p:cNvPr>
          <p:cNvSpPr txBox="1"/>
          <p:nvPr/>
        </p:nvSpPr>
        <p:spPr>
          <a:xfrm>
            <a:off x="14784621" y="7417480"/>
            <a:ext cx="341080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dirty="0">
                <a:solidFill>
                  <a:srgbClr val="9F8170"/>
                </a:solidFill>
                <a:latin typeface="Arial Nova Cond" panose="020B0506020202020204" pitchFamily="34" charset="0"/>
              </a:rPr>
              <a:t>Analyzing and visualizing data patterns to understand its characteristics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C93B6A-BD73-C5FA-BE57-4EDC9709228C}"/>
              </a:ext>
            </a:extLst>
          </p:cNvPr>
          <p:cNvSpPr txBox="1"/>
          <p:nvPr/>
        </p:nvSpPr>
        <p:spPr>
          <a:xfrm>
            <a:off x="432811" y="5114796"/>
            <a:ext cx="34022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STEP</a:t>
            </a:r>
            <a:r>
              <a:rPr lang="en-IN" b="1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IN" b="1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804040000020004" pitchFamily="2" charset="0"/>
              </a:rPr>
              <a:t>  </a:t>
            </a:r>
            <a:r>
              <a:rPr lang="en-IN" sz="4800" b="1" dirty="0">
                <a:solidFill>
                  <a:srgbClr val="C69C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03</a:t>
            </a:r>
            <a:endParaRPr lang="en-IN" sz="2400" b="1" dirty="0">
              <a:solidFill>
                <a:srgbClr val="C69C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B1C8678-22B0-6EBC-A387-D09379BD4FE5}"/>
              </a:ext>
            </a:extLst>
          </p:cNvPr>
          <p:cNvSpPr txBox="1"/>
          <p:nvPr/>
        </p:nvSpPr>
        <p:spPr>
          <a:xfrm>
            <a:off x="227006" y="5851637"/>
            <a:ext cx="3922432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dirty="0">
                <a:solidFill>
                  <a:srgbClr val="9F8170"/>
                </a:solidFill>
                <a:latin typeface="Arial Nova Cond" panose="020B0506020202020204" pitchFamily="34" charset="0"/>
              </a:rPr>
              <a:t>Preparing and cleaning data to enhance its quality and suitability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F988B0-7DA3-3731-9E5F-90DE2435F53A}"/>
              </a:ext>
            </a:extLst>
          </p:cNvPr>
          <p:cNvSpPr txBox="1"/>
          <p:nvPr/>
        </p:nvSpPr>
        <p:spPr>
          <a:xfrm>
            <a:off x="14784621" y="3924201"/>
            <a:ext cx="34022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STEP</a:t>
            </a:r>
            <a:r>
              <a:rPr lang="en-IN" b="1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IN" b="1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804040000020004" pitchFamily="2" charset="0"/>
              </a:rPr>
              <a:t>  </a:t>
            </a:r>
            <a:r>
              <a:rPr lang="en-IN" sz="4800" b="1" dirty="0">
                <a:solidFill>
                  <a:srgbClr val="C69C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04</a:t>
            </a:r>
            <a:endParaRPr lang="en-IN" sz="2400" b="1" dirty="0">
              <a:solidFill>
                <a:srgbClr val="C69C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18D2DAE-BFF5-6255-99F0-36F2A8C1DFAE}"/>
              </a:ext>
            </a:extLst>
          </p:cNvPr>
          <p:cNvSpPr txBox="1"/>
          <p:nvPr/>
        </p:nvSpPr>
        <p:spPr>
          <a:xfrm>
            <a:off x="14797881" y="4671578"/>
            <a:ext cx="341080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dirty="0">
                <a:solidFill>
                  <a:srgbClr val="9F8170"/>
                </a:solidFill>
                <a:latin typeface="Arial Nova Cond" panose="020B0506020202020204" pitchFamily="34" charset="0"/>
              </a:rPr>
              <a:t>Dividing the dataset into training and testing sets to evaluate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1552809-2EEE-FB07-8E2B-0BA6BE000DD8}"/>
              </a:ext>
            </a:extLst>
          </p:cNvPr>
          <p:cNvCxnSpPr>
            <a:cxnSpLocks/>
          </p:cNvCxnSpPr>
          <p:nvPr/>
        </p:nvCxnSpPr>
        <p:spPr>
          <a:xfrm flipH="1">
            <a:off x="3780347" y="2875955"/>
            <a:ext cx="1242476" cy="0"/>
          </a:xfrm>
          <a:prstGeom prst="line">
            <a:avLst/>
          </a:prstGeom>
          <a:ln w="15875">
            <a:solidFill>
              <a:srgbClr val="3F2B1F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84E6AFB-0C56-6DFF-3204-607B6F6B761C}"/>
              </a:ext>
            </a:extLst>
          </p:cNvPr>
          <p:cNvCxnSpPr>
            <a:cxnSpLocks/>
          </p:cNvCxnSpPr>
          <p:nvPr/>
        </p:nvCxnSpPr>
        <p:spPr>
          <a:xfrm flipH="1">
            <a:off x="3807725" y="459307"/>
            <a:ext cx="1215098" cy="0"/>
          </a:xfrm>
          <a:prstGeom prst="line">
            <a:avLst/>
          </a:prstGeom>
          <a:ln w="15875">
            <a:solidFill>
              <a:srgbClr val="3F2B1F"/>
            </a:soli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60980D0-B71E-F801-0563-F28E3938CCC6}"/>
              </a:ext>
            </a:extLst>
          </p:cNvPr>
          <p:cNvSpPr txBox="1"/>
          <p:nvPr/>
        </p:nvSpPr>
        <p:spPr>
          <a:xfrm>
            <a:off x="378055" y="2376517"/>
            <a:ext cx="34022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STEP</a:t>
            </a:r>
            <a:r>
              <a:rPr lang="en-IN" b="1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IN" b="1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804040000020004" pitchFamily="2" charset="0"/>
              </a:rPr>
              <a:t>  </a:t>
            </a:r>
            <a:r>
              <a:rPr lang="en-IN" sz="4800" b="1" dirty="0">
                <a:solidFill>
                  <a:srgbClr val="C69C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05</a:t>
            </a:r>
            <a:endParaRPr lang="en-IN" sz="2400" b="1" dirty="0">
              <a:solidFill>
                <a:srgbClr val="C69C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D0BED23-C9EA-D292-3443-DF45898C20FB}"/>
              </a:ext>
            </a:extLst>
          </p:cNvPr>
          <p:cNvSpPr txBox="1"/>
          <p:nvPr/>
        </p:nvSpPr>
        <p:spPr>
          <a:xfrm>
            <a:off x="432811" y="-23544"/>
            <a:ext cx="34022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STEP</a:t>
            </a:r>
            <a:r>
              <a:rPr lang="en-IN" b="1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IN" b="1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804040000020004" pitchFamily="2" charset="0"/>
              </a:rPr>
              <a:t>  </a:t>
            </a:r>
            <a:r>
              <a:rPr lang="en-IN" sz="4800" b="1" dirty="0">
                <a:solidFill>
                  <a:srgbClr val="C69C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07</a:t>
            </a:r>
            <a:endParaRPr lang="en-IN" sz="2400" b="1" dirty="0">
              <a:solidFill>
                <a:srgbClr val="C69C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AE2A0A-C30F-0E9D-F691-E860C5BBE7BA}"/>
              </a:ext>
            </a:extLst>
          </p:cNvPr>
          <p:cNvSpPr txBox="1"/>
          <p:nvPr/>
        </p:nvSpPr>
        <p:spPr>
          <a:xfrm>
            <a:off x="221058" y="3130968"/>
            <a:ext cx="3922432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dirty="0">
                <a:solidFill>
                  <a:srgbClr val="9F8170"/>
                </a:solidFill>
                <a:latin typeface="Arial Nova Cond" panose="020B0506020202020204" pitchFamily="34" charset="0"/>
              </a:rPr>
              <a:t>Choosing a suitable machine learning algorithm and optimizing its parameters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CA9224E-5197-AC36-0F6B-E002EC096CE3}"/>
              </a:ext>
            </a:extLst>
          </p:cNvPr>
          <p:cNvSpPr txBox="1"/>
          <p:nvPr/>
        </p:nvSpPr>
        <p:spPr>
          <a:xfrm>
            <a:off x="207080" y="687542"/>
            <a:ext cx="3922432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dirty="0">
                <a:solidFill>
                  <a:srgbClr val="9F8170"/>
                </a:solidFill>
                <a:latin typeface="Arial Nova Cond" panose="020B0506020202020204" pitchFamily="34" charset="0"/>
              </a:rPr>
              <a:t>Continuously monitor the model's performance in the real-world scenario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9100E7D-34B3-AE98-B5B7-0EBB9841AA8F}"/>
              </a:ext>
            </a:extLst>
          </p:cNvPr>
          <p:cNvSpPr txBox="1"/>
          <p:nvPr/>
        </p:nvSpPr>
        <p:spPr>
          <a:xfrm>
            <a:off x="14868065" y="1281473"/>
            <a:ext cx="34022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STEP</a:t>
            </a:r>
            <a:r>
              <a:rPr lang="en-IN" b="1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IN" b="1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804040000020004" pitchFamily="2" charset="0"/>
              </a:rPr>
              <a:t>  </a:t>
            </a:r>
            <a:r>
              <a:rPr lang="en-IN" sz="4800" b="1" dirty="0">
                <a:solidFill>
                  <a:srgbClr val="C69C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06</a:t>
            </a:r>
            <a:endParaRPr lang="en-IN" sz="2400" b="1" dirty="0">
              <a:solidFill>
                <a:srgbClr val="C69C6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6B9B4EC-A817-B83F-17FD-5587B63001D5}"/>
              </a:ext>
            </a:extLst>
          </p:cNvPr>
          <p:cNvSpPr txBox="1"/>
          <p:nvPr/>
        </p:nvSpPr>
        <p:spPr>
          <a:xfrm>
            <a:off x="14884394" y="2014603"/>
            <a:ext cx="323821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dirty="0">
                <a:solidFill>
                  <a:srgbClr val="9F8170"/>
                </a:solidFill>
                <a:latin typeface="Arial Nova Cond" panose="020B0506020202020204" pitchFamily="34" charset="0"/>
              </a:rPr>
              <a:t>Assessing the performance of a machine learning model using metrics</a:t>
            </a:r>
          </a:p>
        </p:txBody>
      </p:sp>
    </p:spTree>
    <p:extLst>
      <p:ext uri="{BB962C8B-B14F-4D97-AF65-F5344CB8AC3E}">
        <p14:creationId xmlns:p14="http://schemas.microsoft.com/office/powerpoint/2010/main" val="409483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0D4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Chart 77">
            <a:extLst>
              <a:ext uri="{FF2B5EF4-FFF2-40B4-BE49-F238E27FC236}">
                <a16:creationId xmlns:a16="http://schemas.microsoft.com/office/drawing/2014/main" id="{0C7032EF-7C31-B592-B325-7C8F8D239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5191149"/>
              </p:ext>
            </p:extLst>
          </p:nvPr>
        </p:nvGraphicFramePr>
        <p:xfrm>
          <a:off x="11861409" y="2687388"/>
          <a:ext cx="6879159" cy="4099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4" name="Picture 103">
            <a:extLst>
              <a:ext uri="{FF2B5EF4-FFF2-40B4-BE49-F238E27FC236}">
                <a16:creationId xmlns:a16="http://schemas.microsoft.com/office/drawing/2014/main" id="{41F02EC8-B209-F225-356E-3E986F22C3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tretch>
            <a:fillRect/>
          </a:stretch>
        </p:blipFill>
        <p:spPr>
          <a:xfrm>
            <a:off x="15796762" y="7134670"/>
            <a:ext cx="1510140" cy="257994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95FD62D-FA5C-0607-0984-F93310ABF6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751970">
            <a:off x="10815719" y="6128497"/>
            <a:ext cx="2261812" cy="2694666"/>
          </a:xfrm>
          <a:prstGeom prst="rect">
            <a:avLst/>
          </a:prstGeom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2F110A5A-968C-4D2A-DED1-F913386EA004}"/>
              </a:ext>
            </a:extLst>
          </p:cNvPr>
          <p:cNvSpPr/>
          <p:nvPr/>
        </p:nvSpPr>
        <p:spPr>
          <a:xfrm>
            <a:off x="923816" y="8651783"/>
            <a:ext cx="12307655" cy="1439024"/>
          </a:xfrm>
          <a:prstGeom prst="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7387E74-38D5-472C-C90A-7D75944A4078}"/>
              </a:ext>
            </a:extLst>
          </p:cNvPr>
          <p:cNvSpPr/>
          <p:nvPr/>
        </p:nvSpPr>
        <p:spPr>
          <a:xfrm>
            <a:off x="4392461" y="4331790"/>
            <a:ext cx="2505275" cy="754459"/>
          </a:xfrm>
          <a:prstGeom prst="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061AE4-4817-8F25-702D-F48D83C1E61C}"/>
              </a:ext>
            </a:extLst>
          </p:cNvPr>
          <p:cNvSpPr/>
          <p:nvPr/>
        </p:nvSpPr>
        <p:spPr>
          <a:xfrm>
            <a:off x="1226939" y="4359939"/>
            <a:ext cx="2505600" cy="754459"/>
          </a:xfrm>
          <a:prstGeom prst="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19CAD2F-5875-97AC-A3C9-1DF3BAA8434E}"/>
              </a:ext>
            </a:extLst>
          </p:cNvPr>
          <p:cNvGrpSpPr/>
          <p:nvPr/>
        </p:nvGrpSpPr>
        <p:grpSpPr>
          <a:xfrm>
            <a:off x="762000" y="419100"/>
            <a:ext cx="17197897" cy="1524000"/>
            <a:chOff x="762000" y="419100"/>
            <a:chExt cx="17197897" cy="1524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28B2D02-BF1C-04E7-7904-7943B44C23BB}"/>
                </a:ext>
              </a:extLst>
            </p:cNvPr>
            <p:cNvSpPr/>
            <p:nvPr/>
          </p:nvSpPr>
          <p:spPr>
            <a:xfrm>
              <a:off x="900851" y="834148"/>
              <a:ext cx="4359314" cy="591122"/>
            </a:xfrm>
            <a:custGeom>
              <a:avLst/>
              <a:gdLst>
                <a:gd name="connsiteX0" fmla="*/ 0 w 5335173"/>
                <a:gd name="connsiteY0" fmla="*/ 0 h 1100800"/>
                <a:gd name="connsiteX1" fmla="*/ 4614203 w 5335173"/>
                <a:gd name="connsiteY1" fmla="*/ 0 h 1100800"/>
                <a:gd name="connsiteX2" fmla="*/ 4614203 w 5335173"/>
                <a:gd name="connsiteY2" fmla="*/ 3 h 1100800"/>
                <a:gd name="connsiteX3" fmla="*/ 5110922 w 5335173"/>
                <a:gd name="connsiteY3" fmla="*/ 453935 h 1100800"/>
                <a:gd name="connsiteX4" fmla="*/ 5335173 w 5335173"/>
                <a:gd name="connsiteY4" fmla="*/ 453935 h 1100800"/>
                <a:gd name="connsiteX5" fmla="*/ 5335173 w 5335173"/>
                <a:gd name="connsiteY5" fmla="*/ 640081 h 1100800"/>
                <a:gd name="connsiteX6" fmla="*/ 5113605 w 5335173"/>
                <a:gd name="connsiteY6" fmla="*/ 640081 h 1100800"/>
                <a:gd name="connsiteX7" fmla="*/ 5113605 w 5335173"/>
                <a:gd name="connsiteY7" fmla="*/ 644416 h 1100800"/>
                <a:gd name="connsiteX8" fmla="*/ 4614203 w 5335173"/>
                <a:gd name="connsiteY8" fmla="*/ 1100800 h 1100800"/>
                <a:gd name="connsiteX9" fmla="*/ 4614203 w 5335173"/>
                <a:gd name="connsiteY9" fmla="*/ 1100799 h 1100800"/>
                <a:gd name="connsiteX10" fmla="*/ 0 w 5335173"/>
                <a:gd name="connsiteY10" fmla="*/ 1100798 h 110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5173" h="1100800">
                  <a:moveTo>
                    <a:pt x="0" y="0"/>
                  </a:moveTo>
                  <a:lnTo>
                    <a:pt x="4614203" y="0"/>
                  </a:lnTo>
                  <a:lnTo>
                    <a:pt x="4614203" y="3"/>
                  </a:lnTo>
                  <a:lnTo>
                    <a:pt x="5110922" y="453935"/>
                  </a:lnTo>
                  <a:lnTo>
                    <a:pt x="5335173" y="453935"/>
                  </a:lnTo>
                  <a:lnTo>
                    <a:pt x="5335173" y="640081"/>
                  </a:lnTo>
                  <a:lnTo>
                    <a:pt x="5113605" y="640081"/>
                  </a:lnTo>
                  <a:lnTo>
                    <a:pt x="5113605" y="644416"/>
                  </a:lnTo>
                  <a:lnTo>
                    <a:pt x="4614203" y="1100800"/>
                  </a:lnTo>
                  <a:lnTo>
                    <a:pt x="4614203" y="1100799"/>
                  </a:lnTo>
                  <a:lnTo>
                    <a:pt x="0" y="1100798"/>
                  </a:lnTo>
                  <a:close/>
                </a:path>
              </a:pathLst>
            </a:custGeom>
            <a:gradFill flip="none" rotWithShape="1">
              <a:gsLst>
                <a:gs pos="17000">
                  <a:schemeClr val="bg1">
                    <a:lumMod val="95000"/>
                  </a:schemeClr>
                </a:gs>
                <a:gs pos="100000">
                  <a:srgbClr val="FFDDD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7AB8EA0F-33A0-C5D3-CF4B-407F9FA8B6A8}"/>
                </a:ext>
              </a:extLst>
            </p:cNvPr>
            <p:cNvSpPr/>
            <p:nvPr/>
          </p:nvSpPr>
          <p:spPr>
            <a:xfrm rot="5400000">
              <a:off x="16301628" y="-461454"/>
              <a:ext cx="67105" cy="3249432"/>
            </a:xfrm>
            <a:prstGeom prst="triangle">
              <a:avLst/>
            </a:prstGeom>
            <a:gradFill flip="none" rotWithShape="1">
              <a:gsLst>
                <a:gs pos="0">
                  <a:srgbClr val="A67C52"/>
                </a:gs>
                <a:gs pos="99115">
                  <a:srgbClr val="A67C52"/>
                </a:gs>
                <a:gs pos="54000">
                  <a:srgbClr val="FDD8C9"/>
                </a:gs>
              </a:gsLst>
              <a:lin ang="0" scaled="1"/>
              <a:tileRect/>
            </a:gradFill>
            <a:ln>
              <a:solidFill>
                <a:srgbClr val="FF9F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75BE006-9EEE-B3C4-ECF6-AD1351AEF503}"/>
                </a:ext>
              </a:extLst>
            </p:cNvPr>
            <p:cNvSpPr/>
            <p:nvPr/>
          </p:nvSpPr>
          <p:spPr>
            <a:xfrm>
              <a:off x="3720543" y="638044"/>
              <a:ext cx="11254661" cy="1086114"/>
            </a:xfrm>
            <a:custGeom>
              <a:avLst/>
              <a:gdLst>
                <a:gd name="connsiteX0" fmla="*/ 0 w 5335173"/>
                <a:gd name="connsiteY0" fmla="*/ 0 h 1100800"/>
                <a:gd name="connsiteX1" fmla="*/ 4614203 w 5335173"/>
                <a:gd name="connsiteY1" fmla="*/ 0 h 1100800"/>
                <a:gd name="connsiteX2" fmla="*/ 4614203 w 5335173"/>
                <a:gd name="connsiteY2" fmla="*/ 3 h 1100800"/>
                <a:gd name="connsiteX3" fmla="*/ 5110922 w 5335173"/>
                <a:gd name="connsiteY3" fmla="*/ 453935 h 1100800"/>
                <a:gd name="connsiteX4" fmla="*/ 5335173 w 5335173"/>
                <a:gd name="connsiteY4" fmla="*/ 453935 h 1100800"/>
                <a:gd name="connsiteX5" fmla="*/ 5335173 w 5335173"/>
                <a:gd name="connsiteY5" fmla="*/ 640081 h 1100800"/>
                <a:gd name="connsiteX6" fmla="*/ 5113605 w 5335173"/>
                <a:gd name="connsiteY6" fmla="*/ 640081 h 1100800"/>
                <a:gd name="connsiteX7" fmla="*/ 5113605 w 5335173"/>
                <a:gd name="connsiteY7" fmla="*/ 644416 h 1100800"/>
                <a:gd name="connsiteX8" fmla="*/ 4614203 w 5335173"/>
                <a:gd name="connsiteY8" fmla="*/ 1100800 h 1100800"/>
                <a:gd name="connsiteX9" fmla="*/ 4614203 w 5335173"/>
                <a:gd name="connsiteY9" fmla="*/ 1100799 h 1100800"/>
                <a:gd name="connsiteX10" fmla="*/ 0 w 5335173"/>
                <a:gd name="connsiteY10" fmla="*/ 1100798 h 110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5173" h="1100800">
                  <a:moveTo>
                    <a:pt x="0" y="0"/>
                  </a:moveTo>
                  <a:lnTo>
                    <a:pt x="4614203" y="0"/>
                  </a:lnTo>
                  <a:lnTo>
                    <a:pt x="4614203" y="3"/>
                  </a:lnTo>
                  <a:lnTo>
                    <a:pt x="5110922" y="453935"/>
                  </a:lnTo>
                  <a:lnTo>
                    <a:pt x="5335173" y="453935"/>
                  </a:lnTo>
                  <a:lnTo>
                    <a:pt x="5335173" y="640081"/>
                  </a:lnTo>
                  <a:lnTo>
                    <a:pt x="5113605" y="640081"/>
                  </a:lnTo>
                  <a:lnTo>
                    <a:pt x="5113605" y="644416"/>
                  </a:lnTo>
                  <a:lnTo>
                    <a:pt x="4614203" y="1100800"/>
                  </a:lnTo>
                  <a:lnTo>
                    <a:pt x="4614203" y="1100799"/>
                  </a:lnTo>
                  <a:lnTo>
                    <a:pt x="0" y="1100798"/>
                  </a:lnTo>
                  <a:close/>
                </a:path>
              </a:pathLst>
            </a:custGeom>
            <a:gradFill flip="none" rotWithShape="1">
              <a:gsLst>
                <a:gs pos="17000">
                  <a:schemeClr val="bg1">
                    <a:lumMod val="95000"/>
                  </a:schemeClr>
                </a:gs>
                <a:gs pos="100000">
                  <a:srgbClr val="FFDDD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39700" dist="76200" dir="1620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E754529-E5B2-7155-B04E-6D650194D754}"/>
                </a:ext>
              </a:extLst>
            </p:cNvPr>
            <p:cNvSpPr/>
            <p:nvPr/>
          </p:nvSpPr>
          <p:spPr>
            <a:xfrm rot="5400000">
              <a:off x="9411827" y="-3505129"/>
              <a:ext cx="1086115" cy="9389439"/>
            </a:xfrm>
            <a:custGeom>
              <a:avLst/>
              <a:gdLst>
                <a:gd name="connsiteX0" fmla="*/ 0 w 1100799"/>
                <a:gd name="connsiteY0" fmla="*/ 5113604 h 5113604"/>
                <a:gd name="connsiteX1" fmla="*/ 0 w 1100799"/>
                <a:gd name="connsiteY1" fmla="*/ 499401 h 5113604"/>
                <a:gd name="connsiteX2" fmla="*/ 3 w 1100799"/>
                <a:gd name="connsiteY2" fmla="*/ 499401 h 5113604"/>
                <a:gd name="connsiteX3" fmla="*/ 456386 w 1100799"/>
                <a:gd name="connsiteY3" fmla="*/ 0 h 5113604"/>
                <a:gd name="connsiteX4" fmla="*/ 644415 w 1100799"/>
                <a:gd name="connsiteY4" fmla="*/ 0 h 5113604"/>
                <a:gd name="connsiteX5" fmla="*/ 1100799 w 1100799"/>
                <a:gd name="connsiteY5" fmla="*/ 499401 h 5113604"/>
                <a:gd name="connsiteX6" fmla="*/ 1100798 w 1100799"/>
                <a:gd name="connsiteY6" fmla="*/ 499401 h 5113604"/>
                <a:gd name="connsiteX7" fmla="*/ 1100797 w 1100799"/>
                <a:gd name="connsiteY7" fmla="*/ 5113604 h 511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799" h="5113604">
                  <a:moveTo>
                    <a:pt x="0" y="5113604"/>
                  </a:moveTo>
                  <a:lnTo>
                    <a:pt x="0" y="499401"/>
                  </a:lnTo>
                  <a:lnTo>
                    <a:pt x="3" y="499401"/>
                  </a:lnTo>
                  <a:lnTo>
                    <a:pt x="456386" y="0"/>
                  </a:lnTo>
                  <a:lnTo>
                    <a:pt x="644415" y="0"/>
                  </a:lnTo>
                  <a:lnTo>
                    <a:pt x="1100799" y="499401"/>
                  </a:lnTo>
                  <a:lnTo>
                    <a:pt x="1100798" y="499401"/>
                  </a:lnTo>
                  <a:lnTo>
                    <a:pt x="1100797" y="5113604"/>
                  </a:lnTo>
                  <a:close/>
                </a:path>
              </a:pathLst>
            </a:custGeom>
            <a:gradFill>
              <a:gsLst>
                <a:gs pos="94000">
                  <a:srgbClr val="FF9F80"/>
                </a:gs>
                <a:gs pos="38000">
                  <a:srgbClr val="FDD8C9"/>
                </a:gs>
                <a:gs pos="0">
                  <a:srgbClr val="FF9F80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A10783EF-236B-EAE5-53EF-66C1CB4FE3AE}"/>
                </a:ext>
              </a:extLst>
            </p:cNvPr>
            <p:cNvSpPr/>
            <p:nvPr/>
          </p:nvSpPr>
          <p:spPr>
            <a:xfrm rot="5400000">
              <a:off x="14725664" y="851411"/>
              <a:ext cx="499079" cy="659377"/>
            </a:xfrm>
            <a:prstGeom prst="trapezoid">
              <a:avLst>
                <a:gd name="adj" fmla="val 33993"/>
              </a:avLst>
            </a:prstGeom>
            <a:solidFill>
              <a:srgbClr val="6038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238D831-1AC0-61BC-5279-E5BD0C69969B}"/>
                </a:ext>
              </a:extLst>
            </p:cNvPr>
            <p:cNvGrpSpPr/>
            <p:nvPr/>
          </p:nvGrpSpPr>
          <p:grpSpPr>
            <a:xfrm>
              <a:off x="4608927" y="638041"/>
              <a:ext cx="744367" cy="1086117"/>
              <a:chOff x="3889158" y="3425606"/>
              <a:chExt cx="579224" cy="1107586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AAA8A8B-3CFA-D339-46B8-97C96DBB7142}"/>
                  </a:ext>
                </a:extLst>
              </p:cNvPr>
              <p:cNvSpPr/>
              <p:nvPr/>
            </p:nvSpPr>
            <p:spPr>
              <a:xfrm>
                <a:off x="4008980" y="3519633"/>
                <a:ext cx="339576" cy="926318"/>
              </a:xfrm>
              <a:custGeom>
                <a:avLst/>
                <a:gdLst>
                  <a:gd name="connsiteX0" fmla="*/ 0 w 469482"/>
                  <a:gd name="connsiteY0" fmla="*/ 0 h 926317"/>
                  <a:gd name="connsiteX1" fmla="*/ 31790 w 469482"/>
                  <a:gd name="connsiteY1" fmla="*/ 8307 h 926317"/>
                  <a:gd name="connsiteX2" fmla="*/ 234741 w 469482"/>
                  <a:gd name="connsiteY2" fmla="*/ 28034 h 926317"/>
                  <a:gd name="connsiteX3" fmla="*/ 437693 w 469482"/>
                  <a:gd name="connsiteY3" fmla="*/ 8307 h 926317"/>
                  <a:gd name="connsiteX4" fmla="*/ 469482 w 469482"/>
                  <a:gd name="connsiteY4" fmla="*/ 0 h 926317"/>
                  <a:gd name="connsiteX5" fmla="*/ 469482 w 469482"/>
                  <a:gd name="connsiteY5" fmla="*/ 926317 h 926317"/>
                  <a:gd name="connsiteX6" fmla="*/ 437693 w 469482"/>
                  <a:gd name="connsiteY6" fmla="*/ 918010 h 926317"/>
                  <a:gd name="connsiteX7" fmla="*/ 234741 w 469482"/>
                  <a:gd name="connsiteY7" fmla="*/ 898283 h 926317"/>
                  <a:gd name="connsiteX8" fmla="*/ 31790 w 469482"/>
                  <a:gd name="connsiteY8" fmla="*/ 918010 h 926317"/>
                  <a:gd name="connsiteX9" fmla="*/ 0 w 469482"/>
                  <a:gd name="connsiteY9" fmla="*/ 926317 h 926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9482" h="926317">
                    <a:moveTo>
                      <a:pt x="0" y="0"/>
                    </a:moveTo>
                    <a:lnTo>
                      <a:pt x="31790" y="8307"/>
                    </a:lnTo>
                    <a:cubicBezTo>
                      <a:pt x="94169" y="21010"/>
                      <a:pt x="162751" y="28034"/>
                      <a:pt x="234741" y="28034"/>
                    </a:cubicBezTo>
                    <a:cubicBezTo>
                      <a:pt x="306731" y="28034"/>
                      <a:pt x="375314" y="21010"/>
                      <a:pt x="437693" y="8307"/>
                    </a:cubicBezTo>
                    <a:lnTo>
                      <a:pt x="469482" y="0"/>
                    </a:lnTo>
                    <a:lnTo>
                      <a:pt x="469482" y="926317"/>
                    </a:lnTo>
                    <a:lnTo>
                      <a:pt x="437693" y="918010"/>
                    </a:lnTo>
                    <a:cubicBezTo>
                      <a:pt x="375314" y="905308"/>
                      <a:pt x="306731" y="898283"/>
                      <a:pt x="234741" y="898283"/>
                    </a:cubicBezTo>
                    <a:cubicBezTo>
                      <a:pt x="162751" y="898283"/>
                      <a:pt x="94169" y="905308"/>
                      <a:pt x="31790" y="918010"/>
                    </a:cubicBezTo>
                    <a:lnTo>
                      <a:pt x="0" y="926317"/>
                    </a:lnTo>
                    <a:close/>
                  </a:path>
                </a:pathLst>
              </a:custGeom>
              <a:gradFill>
                <a:gsLst>
                  <a:gs pos="58000">
                    <a:schemeClr val="tx1">
                      <a:lumMod val="75000"/>
                      <a:lumOff val="2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  <a:gs pos="99115">
                    <a:schemeClr val="tx1">
                      <a:lumMod val="95000"/>
                      <a:lumOff val="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Top Corners Rounded 74">
                <a:extLst>
                  <a:ext uri="{FF2B5EF4-FFF2-40B4-BE49-F238E27FC236}">
                    <a16:creationId xmlns:a16="http://schemas.microsoft.com/office/drawing/2014/main" id="{4CFFCA65-EEA1-D7E8-5745-8C41CBC387C7}"/>
                  </a:ext>
                </a:extLst>
              </p:cNvPr>
              <p:cNvSpPr/>
              <p:nvPr/>
            </p:nvSpPr>
            <p:spPr>
              <a:xfrm rot="5400000" flipH="1" flipV="1">
                <a:off x="3838100" y="3902910"/>
                <a:ext cx="1100800" cy="159764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: Top Corners Rounded 75">
                <a:extLst>
                  <a:ext uri="{FF2B5EF4-FFF2-40B4-BE49-F238E27FC236}">
                    <a16:creationId xmlns:a16="http://schemas.microsoft.com/office/drawing/2014/main" id="{46C74DA5-19EF-58AE-AF43-746D7A23F276}"/>
                  </a:ext>
                </a:extLst>
              </p:cNvPr>
              <p:cNvSpPr/>
              <p:nvPr/>
            </p:nvSpPr>
            <p:spPr>
              <a:xfrm rot="5400000" flipH="1" flipV="1">
                <a:off x="3418640" y="3896124"/>
                <a:ext cx="1100800" cy="159764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7A39A88-2DF1-AC18-49A5-2DED89E7C50A}"/>
                </a:ext>
              </a:extLst>
            </p:cNvPr>
            <p:cNvSpPr/>
            <p:nvPr/>
          </p:nvSpPr>
          <p:spPr>
            <a:xfrm>
              <a:off x="3681673" y="419100"/>
              <a:ext cx="277704" cy="1524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50000"/>
                  </a:schemeClr>
                </a:gs>
                <a:gs pos="99115">
                  <a:schemeClr val="bg1">
                    <a:lumMod val="65000"/>
                  </a:schemeClr>
                </a:gs>
                <a:gs pos="41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5FF0E54-F37B-7D87-F607-CE5AE9F1DB90}"/>
                </a:ext>
              </a:extLst>
            </p:cNvPr>
            <p:cNvSpPr/>
            <p:nvPr/>
          </p:nvSpPr>
          <p:spPr>
            <a:xfrm rot="10800000">
              <a:off x="762000" y="510915"/>
              <a:ext cx="277702" cy="129070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lumMod val="50000"/>
                  </a:schemeClr>
                </a:gs>
                <a:gs pos="99115">
                  <a:schemeClr val="bg1">
                    <a:lumMod val="65000"/>
                  </a:schemeClr>
                </a:gs>
                <a:gs pos="41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3DBC24A-DC5D-9BAF-7B61-14B5C6BA49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80582" y="1485829"/>
              <a:ext cx="0" cy="231674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E86031C-79F2-9576-EDA4-74CEB5BF4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56030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B7FA0E9-5476-2208-E9A8-59878A379F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31479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81FB9A4-4C2E-1311-4372-7100018B63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06927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44E8434-8FC6-E7AE-D4A8-E1692DCEED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57823" y="1485829"/>
              <a:ext cx="0" cy="231674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E8D5E2-08FE-A16D-015F-495582DA89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33271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E24128B-1C1E-58BA-5033-D5D17C245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2375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2DCD58E-60AD-EFC1-3C42-986ED64355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08720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7A9E6A0-EBFF-1C04-C1F6-854C259576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84168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2750D82-80A7-CB13-38C6-F07E1DF17C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59616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A1EB7B4-25FC-0F87-6D9F-AEF8E23968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35064" y="1485829"/>
              <a:ext cx="0" cy="231674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EC5BF4D-5B55-5BA8-4DE5-208AF7D0E0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10512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F1274E-BA5F-C4D9-0AF1-6221FDD97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85961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6041267-7385-5FCC-3BF1-1B0F248E4D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61409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D9EB841-ECF8-6E3E-1DC4-39DD63F47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36857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B919579-E2C4-700A-1DD7-914194B872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2305" y="1485829"/>
              <a:ext cx="0" cy="231674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63B76DC-EF97-38C6-176C-24407A8611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87754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3F3AAC3-8178-4D20-E958-641906946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63202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F38061A-ED3A-AD8C-F14D-DCB5CE6D7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8650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D3CA8A5-D6B4-ADCF-1633-05A3DABA05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14098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48E9CBB-058E-ED3F-2F9C-7DFE69CE9E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89546" y="1485829"/>
              <a:ext cx="0" cy="231674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B61B00E-F24C-63C2-F1C7-0D7F4B0806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64995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21706C6-24F8-6137-C725-68986C562C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0443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401F40-B195-3CD1-BD34-1D5DCC853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15891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A745DD-F0F5-7E48-16D9-2355B15B82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1339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46FBE28-EE7A-F8A6-7DBD-4EA7E76484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6787" y="1492156"/>
              <a:ext cx="0" cy="231674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9025985-9B6A-8935-C7CE-DBF334EC0B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42236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A17A357-E858-1AC3-66E6-B625152900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7684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9D5E5B5-DCE9-CB90-B526-4830541995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3132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4945590-64B1-847D-2139-BD0E9B4D18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8580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2C71177-6003-8F3D-2710-D55FC0EC4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1649" y="1485829"/>
              <a:ext cx="0" cy="231674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0AD14D2-FDD8-91B7-4F99-4807618CFE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9477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96DEE96-F4F3-9410-A0BE-9A661F03B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4925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5ACB0A2-D5A6-D580-731E-C0DC2FC6B3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70373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C6937CB-57EE-A370-C3CD-D8D7A42F9B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5821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22BAF5E-D32B-BE0C-1FDB-6FF3187AE5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29025" y="1485829"/>
              <a:ext cx="0" cy="231674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2A96140-BEF5-078D-69F9-F2FB326B10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5381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339B6BE-E06B-EEFE-C02A-75060927C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2166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13DB983-0C78-91A0-584F-0AA28D8035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28951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F12C09-12B1-2BDF-0054-F7FF84C1A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736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54C3F41-4449-8570-A4F1-FAB8938848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84064" y="1485829"/>
              <a:ext cx="0" cy="231674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8C628E-99B3-F956-F1FD-E93BF5DC17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3959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AF3B166-9EB3-8415-A779-EBEBCC7F6C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9407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063C982-106E-BF63-F3C3-81FF627DC5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4855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7D7AD43-CEF0-C486-BC14-D06177D810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0303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EE9C06A-C34B-5E22-9FD2-5EA091DE4C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752" y="1485829"/>
              <a:ext cx="0" cy="231674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440507C-8A51-B6DD-660A-C887004A0D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7439" y="1485829"/>
              <a:ext cx="0" cy="231674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C64EEFD-4EE6-7804-6F4A-E912815CDA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0234" y="1492156"/>
              <a:ext cx="0" cy="231674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F5F5CC-2447-FAFC-0B6C-8CDE3AA77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5188" y="1485829"/>
              <a:ext cx="0" cy="231674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A56E3C3-B4E2-FC87-5124-D5599CA07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0303" y="1593076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826E794-6350-7805-9C1C-EAC6763F11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1200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4A02CB8-4025-EE69-E4F7-02E91E4E5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6648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1C772F5-81DA-313F-A919-628A2B170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2096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D6DAF16-EFB5-020B-F9EF-20F5A376C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7544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88886D0-4979-B8EB-4F99-793EAE46D2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8441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CDD7B42-1C47-A726-0ACF-C6914DADB2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03889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B95170-1C0A-574C-0823-995468131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9337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1B244CB-AB14-DD7C-B8FD-F70C209B11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4785" y="1577930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A0D9625-019E-A723-C21F-F2913C92F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9949" y="1568821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B377E26-892B-9D72-9874-69D408FD2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9288" y="1568821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106CC51-7BCC-1998-B36D-097C520F4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5483" y="1568821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525D7CF-65AC-C4CD-4ACE-E0D68C3893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2026" y="1571421"/>
              <a:ext cx="0" cy="1395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0D4959A-8B16-56E5-FCD2-AE1405E62834}"/>
                </a:ext>
              </a:extLst>
            </p:cNvPr>
            <p:cNvSpPr txBox="1"/>
            <p:nvPr/>
          </p:nvSpPr>
          <p:spPr>
            <a:xfrm>
              <a:off x="4532457" y="751271"/>
              <a:ext cx="10398384" cy="6771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7200" b="1">
                  <a:solidFill>
                    <a:schemeClr val="accent1">
                      <a:lumMod val="75000"/>
                    </a:schemeClr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Goudy Old Style" panose="02020502050305020303" pitchFamily="18" charset="0"/>
                  <a:ea typeface="+mj-ea"/>
                  <a:cs typeface="+mj-cs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sz="3800" dirty="0">
                  <a:solidFill>
                    <a:srgbClr val="42210B"/>
                  </a:solidFill>
                  <a:latin typeface="Cascadia Code SemiLight" panose="020B0609020000020004" pitchFamily="49" charset="0"/>
                  <a:ea typeface="Cascadia Code SemiLight" panose="020B0609020000020004" pitchFamily="49" charset="0"/>
                  <a:cs typeface="Cascadia Code SemiLight" panose="020B0609020000020004" pitchFamily="49" charset="0"/>
                </a:rPr>
                <a:t>DATA COLLECTION &amp; REFINEMENT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045425CF-F9AE-FCAA-3E85-959AAE1EC147}"/>
              </a:ext>
            </a:extLst>
          </p:cNvPr>
          <p:cNvSpPr/>
          <p:nvPr/>
        </p:nvSpPr>
        <p:spPr>
          <a:xfrm>
            <a:off x="1477445" y="2982128"/>
            <a:ext cx="5277340" cy="914400"/>
          </a:xfrm>
          <a:prstGeom prst="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C30BAA-889D-3135-B1B5-3405D211F3C9}"/>
              </a:ext>
            </a:extLst>
          </p:cNvPr>
          <p:cNvSpPr txBox="1"/>
          <p:nvPr/>
        </p:nvSpPr>
        <p:spPr>
          <a:xfrm>
            <a:off x="1597187" y="3185710"/>
            <a:ext cx="503785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IN" sz="2600" b="1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rPr>
              <a:t>DIABETES DATASET - PIMA INDIANS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E075A85-7B32-23E4-7E69-8CBC78147338}"/>
              </a:ext>
            </a:extLst>
          </p:cNvPr>
          <p:cNvCxnSpPr>
            <a:cxnSpLocks/>
          </p:cNvCxnSpPr>
          <p:nvPr/>
        </p:nvCxnSpPr>
        <p:spPr>
          <a:xfrm flipV="1">
            <a:off x="1828800" y="3812316"/>
            <a:ext cx="0" cy="629880"/>
          </a:xfrm>
          <a:prstGeom prst="line">
            <a:avLst/>
          </a:prstGeom>
          <a:ln w="19050">
            <a:solidFill>
              <a:srgbClr val="754C24"/>
            </a:solidFill>
            <a:prstDash val="dash"/>
            <a:headEnd type="oval"/>
            <a:tailEnd type="oval"/>
          </a:ln>
          <a:effectLst>
            <a:outerShdw blurRad="63500" sx="102000" sy="102000" algn="ctr" rotWithShape="0">
              <a:prstClr val="black">
                <a:alpha val="5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1C76B40-157F-731E-BF30-1947E3E60AB4}"/>
              </a:ext>
            </a:extLst>
          </p:cNvPr>
          <p:cNvCxnSpPr>
            <a:cxnSpLocks/>
          </p:cNvCxnSpPr>
          <p:nvPr/>
        </p:nvCxnSpPr>
        <p:spPr>
          <a:xfrm flipV="1">
            <a:off x="6297380" y="3832919"/>
            <a:ext cx="0" cy="629880"/>
          </a:xfrm>
          <a:prstGeom prst="line">
            <a:avLst/>
          </a:prstGeom>
          <a:ln w="19050">
            <a:solidFill>
              <a:srgbClr val="754C24"/>
            </a:solidFill>
            <a:prstDash val="dash"/>
            <a:headEnd type="oval"/>
            <a:tailEnd type="oval"/>
          </a:ln>
          <a:effectLst>
            <a:outerShdw blurRad="63500" sx="102000" sy="102000" algn="ctr" rotWithShape="0">
              <a:prstClr val="black">
                <a:alpha val="5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EF8EF71C-1EFC-30AE-7542-AD5C8163BABD}"/>
              </a:ext>
            </a:extLst>
          </p:cNvPr>
          <p:cNvSpPr txBox="1"/>
          <p:nvPr/>
        </p:nvSpPr>
        <p:spPr>
          <a:xfrm>
            <a:off x="1137074" y="4448984"/>
            <a:ext cx="176820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2600" b="1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rPr>
              <a:t>R</a:t>
            </a:r>
            <a:r>
              <a:rPr lang="en-IN" sz="2600" b="1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rPr>
              <a:t>OWS  : 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4D13B0B-74A4-6C12-BA1E-76B78668FDAD}"/>
              </a:ext>
            </a:extLst>
          </p:cNvPr>
          <p:cNvSpPr txBox="1"/>
          <p:nvPr/>
        </p:nvSpPr>
        <p:spPr>
          <a:xfrm>
            <a:off x="2266536" y="4495758"/>
            <a:ext cx="176820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2600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itchFamily="2" charset="0"/>
              </a:rPr>
              <a:t>768</a:t>
            </a:r>
            <a:r>
              <a:rPr lang="en-IN" sz="2600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itchFamily="2" charset="0"/>
              </a:rPr>
              <a:t>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74D3422-3603-4F2D-A081-82EF5404A246}"/>
              </a:ext>
            </a:extLst>
          </p:cNvPr>
          <p:cNvSpPr txBox="1"/>
          <p:nvPr/>
        </p:nvSpPr>
        <p:spPr>
          <a:xfrm>
            <a:off x="3968239" y="4490948"/>
            <a:ext cx="277011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2600" b="1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rPr>
              <a:t>COLUMNS  </a:t>
            </a:r>
            <a:r>
              <a:rPr lang="en-IN" sz="2600" b="1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rPr>
              <a:t>: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4F87AE9-C6B2-A86F-7480-B4AE86DABA49}"/>
              </a:ext>
            </a:extLst>
          </p:cNvPr>
          <p:cNvSpPr txBox="1"/>
          <p:nvPr/>
        </p:nvSpPr>
        <p:spPr>
          <a:xfrm>
            <a:off x="5645098" y="4495059"/>
            <a:ext cx="176820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2600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itchFamily="2" charset="0"/>
              </a:rPr>
              <a:t>9</a:t>
            </a:r>
            <a:r>
              <a:rPr lang="en-IN" sz="2600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itchFamily="2" charset="0"/>
              </a:rPr>
              <a:t> </a:t>
            </a:r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5E3647C3-4D15-3C79-B767-7032037D4F4E}"/>
              </a:ext>
            </a:extLst>
          </p:cNvPr>
          <p:cNvSpPr>
            <a:spLocks noChangeAspect="1"/>
          </p:cNvSpPr>
          <p:nvPr/>
        </p:nvSpPr>
        <p:spPr>
          <a:xfrm rot="20157211">
            <a:off x="15075643" y="3531283"/>
            <a:ext cx="293145" cy="1592491"/>
          </a:xfrm>
          <a:prstGeom prst="triangle">
            <a:avLst/>
          </a:prstGeom>
          <a:solidFill>
            <a:srgbClr val="9F8170"/>
          </a:solidFill>
          <a:ln>
            <a:solidFill>
              <a:srgbClr val="6038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215C2EC-4DCB-C5C4-4CB6-BDE0CC42C848}"/>
              </a:ext>
            </a:extLst>
          </p:cNvPr>
          <p:cNvSpPr/>
          <p:nvPr/>
        </p:nvSpPr>
        <p:spPr>
          <a:xfrm>
            <a:off x="15313569" y="4813597"/>
            <a:ext cx="457200" cy="457200"/>
          </a:xfrm>
          <a:prstGeom prst="ellipse">
            <a:avLst/>
          </a:prstGeom>
          <a:gradFill flip="none" rotWithShape="1">
            <a:gsLst>
              <a:gs pos="17000">
                <a:srgbClr val="FFC9B3"/>
              </a:gs>
              <a:gs pos="100000">
                <a:srgbClr val="FFD9CC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C62B5F9-7F1D-A887-6029-0626CF0995D9}"/>
              </a:ext>
            </a:extLst>
          </p:cNvPr>
          <p:cNvSpPr txBox="1"/>
          <p:nvPr/>
        </p:nvSpPr>
        <p:spPr>
          <a:xfrm>
            <a:off x="13297551" y="4983390"/>
            <a:ext cx="1356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3BBFDCC-0B3C-62DC-5F8E-6A04C6535BBF}"/>
              </a:ext>
            </a:extLst>
          </p:cNvPr>
          <p:cNvSpPr txBox="1"/>
          <p:nvPr/>
        </p:nvSpPr>
        <p:spPr>
          <a:xfrm>
            <a:off x="15591855" y="4983391"/>
            <a:ext cx="3099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768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1705277-4823-B40A-DA0B-B6EFCE788E9B}"/>
              </a:ext>
            </a:extLst>
          </p:cNvPr>
          <p:cNvSpPr txBox="1"/>
          <p:nvPr/>
        </p:nvSpPr>
        <p:spPr>
          <a:xfrm>
            <a:off x="12983013" y="2889131"/>
            <a:ext cx="3099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268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C50A8E7-07F3-EFB0-10A5-9A7220A4E693}"/>
              </a:ext>
            </a:extLst>
          </p:cNvPr>
          <p:cNvSpPr txBox="1"/>
          <p:nvPr/>
        </p:nvSpPr>
        <p:spPr>
          <a:xfrm>
            <a:off x="13826589" y="5401720"/>
            <a:ext cx="370786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2600" b="1" dirty="0">
                <a:solidFill>
                  <a:srgbClr val="42210B"/>
                </a:solidFill>
                <a:latin typeface="Nunito" pitchFamily="2" charset="0"/>
              </a:rPr>
              <a:t>NO. OF DIABETES PATIENTS</a:t>
            </a:r>
            <a:endParaRPr lang="en-IN" sz="2600" b="1" dirty="0">
              <a:solidFill>
                <a:srgbClr val="42210B"/>
              </a:solidFill>
              <a:latin typeface="Nunito" pitchFamily="2" charset="0"/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379AA2A-8201-A6AB-FA75-36FBA1439F17}"/>
              </a:ext>
            </a:extLst>
          </p:cNvPr>
          <p:cNvCxnSpPr>
            <a:cxnSpLocks/>
          </p:cNvCxnSpPr>
          <p:nvPr/>
        </p:nvCxnSpPr>
        <p:spPr>
          <a:xfrm flipV="1">
            <a:off x="4608927" y="5042349"/>
            <a:ext cx="0" cy="2920551"/>
          </a:xfrm>
          <a:prstGeom prst="line">
            <a:avLst/>
          </a:prstGeom>
          <a:ln w="19050">
            <a:solidFill>
              <a:srgbClr val="754C24"/>
            </a:solidFill>
            <a:prstDash val="dash"/>
            <a:headEnd type="none"/>
            <a:tailEnd type="oval"/>
          </a:ln>
          <a:effectLst>
            <a:outerShdw blurRad="63500" sx="102000" sy="102000" algn="ctr" rotWithShape="0">
              <a:prstClr val="black">
                <a:alpha val="5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B145ED8-544F-DACD-B5C0-C5BFCBB11B81}"/>
              </a:ext>
            </a:extLst>
          </p:cNvPr>
          <p:cNvCxnSpPr>
            <a:cxnSpLocks/>
          </p:cNvCxnSpPr>
          <p:nvPr/>
        </p:nvCxnSpPr>
        <p:spPr>
          <a:xfrm>
            <a:off x="4624001" y="5753100"/>
            <a:ext cx="190241" cy="0"/>
          </a:xfrm>
          <a:prstGeom prst="straightConnector1">
            <a:avLst/>
          </a:prstGeom>
          <a:ln w="10795">
            <a:solidFill>
              <a:srgbClr val="60381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C6B1460C-0EBC-06EF-AE96-C7F4AC522D43}"/>
              </a:ext>
            </a:extLst>
          </p:cNvPr>
          <p:cNvSpPr txBox="1"/>
          <p:nvPr/>
        </p:nvSpPr>
        <p:spPr>
          <a:xfrm>
            <a:off x="4608927" y="5586386"/>
            <a:ext cx="20998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rPr>
              <a:t>Demographic</a:t>
            </a:r>
            <a:r>
              <a:rPr lang="en-IN" sz="2000" b="1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rPr>
              <a:t> </a:t>
            </a:r>
            <a:r>
              <a:rPr lang="en-IN" sz="2000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rPr>
              <a:t>Information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296A7E0-C0E2-C3C0-C3FC-F907DBF5D2C6}"/>
              </a:ext>
            </a:extLst>
          </p:cNvPr>
          <p:cNvCxnSpPr>
            <a:cxnSpLocks/>
          </p:cNvCxnSpPr>
          <p:nvPr/>
        </p:nvCxnSpPr>
        <p:spPr>
          <a:xfrm>
            <a:off x="6508708" y="5909820"/>
            <a:ext cx="400074" cy="0"/>
          </a:xfrm>
          <a:prstGeom prst="straightConnector1">
            <a:avLst/>
          </a:prstGeom>
          <a:ln w="12700">
            <a:solidFill>
              <a:srgbClr val="60381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38CD38C-5482-52A6-42E1-4F1DABE51201}"/>
              </a:ext>
            </a:extLst>
          </p:cNvPr>
          <p:cNvCxnSpPr>
            <a:cxnSpLocks/>
          </p:cNvCxnSpPr>
          <p:nvPr/>
        </p:nvCxnSpPr>
        <p:spPr>
          <a:xfrm>
            <a:off x="4608927" y="6792096"/>
            <a:ext cx="190241" cy="0"/>
          </a:xfrm>
          <a:prstGeom prst="straightConnector1">
            <a:avLst/>
          </a:prstGeom>
          <a:ln w="10795">
            <a:solidFill>
              <a:srgbClr val="60381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2731668D-5962-772A-7F74-9DFB33F1D637}"/>
              </a:ext>
            </a:extLst>
          </p:cNvPr>
          <p:cNvSpPr txBox="1"/>
          <p:nvPr/>
        </p:nvSpPr>
        <p:spPr>
          <a:xfrm>
            <a:off x="4857120" y="6586893"/>
            <a:ext cx="15759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rPr>
              <a:t>Clinical</a:t>
            </a:r>
            <a:r>
              <a:rPr lang="en-IN" dirty="0">
                <a:effectLst/>
              </a:rPr>
              <a:t> </a:t>
            </a:r>
            <a:r>
              <a:rPr lang="en-IN" sz="2000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rPr>
              <a:t>Data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92D3999-2CAD-688B-53A0-F9D883FE4363}"/>
              </a:ext>
            </a:extLst>
          </p:cNvPr>
          <p:cNvSpPr txBox="1"/>
          <p:nvPr/>
        </p:nvSpPr>
        <p:spPr>
          <a:xfrm>
            <a:off x="4763523" y="7305161"/>
            <a:ext cx="15759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rPr>
              <a:t>Outcome Variable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4097500-3440-0DD6-8476-DC95C1E4BC40}"/>
              </a:ext>
            </a:extLst>
          </p:cNvPr>
          <p:cNvCxnSpPr>
            <a:cxnSpLocks/>
          </p:cNvCxnSpPr>
          <p:nvPr/>
        </p:nvCxnSpPr>
        <p:spPr>
          <a:xfrm>
            <a:off x="4629536" y="7545747"/>
            <a:ext cx="190241" cy="0"/>
          </a:xfrm>
          <a:prstGeom prst="straightConnector1">
            <a:avLst/>
          </a:prstGeom>
          <a:ln w="10795">
            <a:solidFill>
              <a:srgbClr val="60381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25FF516-AA16-0205-1ECC-5EB88593EA89}"/>
              </a:ext>
            </a:extLst>
          </p:cNvPr>
          <p:cNvGrpSpPr/>
          <p:nvPr/>
        </p:nvGrpSpPr>
        <p:grpSpPr>
          <a:xfrm>
            <a:off x="8124855" y="7630940"/>
            <a:ext cx="747373" cy="532396"/>
            <a:chOff x="7948222" y="7599110"/>
            <a:chExt cx="747373" cy="532396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36195D9D-B2F4-1702-CE3A-62DDDADB8EBB}"/>
                </a:ext>
              </a:extLst>
            </p:cNvPr>
            <p:cNvGrpSpPr/>
            <p:nvPr/>
          </p:nvGrpSpPr>
          <p:grpSpPr>
            <a:xfrm>
              <a:off x="7948222" y="7599110"/>
              <a:ext cx="747373" cy="532396"/>
              <a:chOff x="7948222" y="7599110"/>
              <a:chExt cx="747373" cy="532396"/>
            </a:xfrm>
          </p:grpSpPr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D7A25066-0298-20E9-F3EC-4DB51B496F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8222" y="7908230"/>
                <a:ext cx="400074" cy="0"/>
              </a:xfrm>
              <a:prstGeom prst="straightConnector1">
                <a:avLst/>
              </a:prstGeom>
              <a:ln w="12700">
                <a:solidFill>
                  <a:srgbClr val="603813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C45A794D-F9A5-DBE1-FD46-FFD0FF8DEF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71851" y="7599110"/>
                <a:ext cx="0" cy="304800"/>
              </a:xfrm>
              <a:prstGeom prst="straightConnector1">
                <a:avLst/>
              </a:prstGeom>
              <a:ln w="12700">
                <a:solidFill>
                  <a:srgbClr val="603813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55F7A006-09C3-7530-878B-CF79D8FB87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74321" y="7826706"/>
                <a:ext cx="0" cy="304800"/>
              </a:xfrm>
              <a:prstGeom prst="straightConnector1">
                <a:avLst/>
              </a:prstGeom>
              <a:ln w="12700">
                <a:solidFill>
                  <a:srgbClr val="603813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5E56DBA8-E86E-CCF9-15D0-BCBB3BA90E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9699" y="7599110"/>
                <a:ext cx="272500" cy="0"/>
              </a:xfrm>
              <a:prstGeom prst="straightConnector1">
                <a:avLst/>
              </a:prstGeom>
              <a:ln w="12700">
                <a:solidFill>
                  <a:srgbClr val="603813"/>
                </a:solidFill>
                <a:prstDash val="dash"/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670108A3-F9FB-D99E-DBC0-2A7EEAFFF0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23095" y="8131506"/>
                <a:ext cx="272500" cy="0"/>
              </a:xfrm>
              <a:prstGeom prst="straightConnector1">
                <a:avLst/>
              </a:prstGeom>
              <a:ln w="12700">
                <a:solidFill>
                  <a:srgbClr val="603813"/>
                </a:solidFill>
                <a:prstDash val="dash"/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8128137D-5F28-094C-00F4-113A3F2EF915}"/>
                </a:ext>
              </a:extLst>
            </p:cNvPr>
            <p:cNvCxnSpPr>
              <a:cxnSpLocks/>
            </p:cNvCxnSpPr>
            <p:nvPr/>
          </p:nvCxnSpPr>
          <p:spPr>
            <a:xfrm>
              <a:off x="7948222" y="7659104"/>
              <a:ext cx="0" cy="258238"/>
            </a:xfrm>
            <a:prstGeom prst="straightConnector1">
              <a:avLst/>
            </a:prstGeom>
            <a:ln w="12700">
              <a:solidFill>
                <a:srgbClr val="603813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1A2192D-9E78-F553-E883-A8253054CBFD}"/>
              </a:ext>
            </a:extLst>
          </p:cNvPr>
          <p:cNvCxnSpPr>
            <a:cxnSpLocks/>
          </p:cNvCxnSpPr>
          <p:nvPr/>
        </p:nvCxnSpPr>
        <p:spPr>
          <a:xfrm>
            <a:off x="6430197" y="6776028"/>
            <a:ext cx="400074" cy="0"/>
          </a:xfrm>
          <a:prstGeom prst="straightConnector1">
            <a:avLst/>
          </a:prstGeom>
          <a:ln w="12700">
            <a:solidFill>
              <a:srgbClr val="60381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4B94EC27-CCAD-5ECB-D74C-38EA9A85FC99}"/>
              </a:ext>
            </a:extLst>
          </p:cNvPr>
          <p:cNvSpPr txBox="1"/>
          <p:nvPr/>
        </p:nvSpPr>
        <p:spPr>
          <a:xfrm>
            <a:off x="6452187" y="5352561"/>
            <a:ext cx="2099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A67C52"/>
                </a:solidFill>
                <a:latin typeface="Economica" panose="02000506040000020004" pitchFamily="2" charset="0"/>
              </a:rPr>
              <a:t>AGE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714F156-7906-5ADC-0582-FAD5A0818D6F}"/>
              </a:ext>
            </a:extLst>
          </p:cNvPr>
          <p:cNvSpPr txBox="1"/>
          <p:nvPr/>
        </p:nvSpPr>
        <p:spPr>
          <a:xfrm>
            <a:off x="6447356" y="5749152"/>
            <a:ext cx="2099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A67C52"/>
                </a:solidFill>
                <a:latin typeface="Economica" panose="02000506040000020004" pitchFamily="2" charset="0"/>
              </a:rPr>
              <a:t>BMI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75CA5F4-DE5A-220B-1938-9A6617D7385D}"/>
              </a:ext>
            </a:extLst>
          </p:cNvPr>
          <p:cNvSpPr txBox="1"/>
          <p:nvPr/>
        </p:nvSpPr>
        <p:spPr>
          <a:xfrm>
            <a:off x="6529199" y="6329388"/>
            <a:ext cx="2099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A67C52"/>
                </a:solidFill>
                <a:latin typeface="Economica" panose="02000506040000020004" pitchFamily="2" charset="0"/>
              </a:rPr>
              <a:t>Glucose 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92FCAD0-C38C-C046-EB2F-0485F2818368}"/>
              </a:ext>
            </a:extLst>
          </p:cNvPr>
          <p:cNvSpPr txBox="1"/>
          <p:nvPr/>
        </p:nvSpPr>
        <p:spPr>
          <a:xfrm>
            <a:off x="6576739" y="6702565"/>
            <a:ext cx="2099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A67C52"/>
                </a:solidFill>
                <a:latin typeface="Economica" panose="02000506040000020004" pitchFamily="2" charset="0"/>
              </a:rPr>
              <a:t>Pregnancies  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3B91D02-5FFF-58E0-FC39-CA41B56DBDB8}"/>
              </a:ext>
            </a:extLst>
          </p:cNvPr>
          <p:cNvSpPr txBox="1"/>
          <p:nvPr/>
        </p:nvSpPr>
        <p:spPr>
          <a:xfrm>
            <a:off x="8029486" y="6305974"/>
            <a:ext cx="2099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A67C52"/>
                </a:solidFill>
                <a:latin typeface="Economica" panose="02000506040000020004" pitchFamily="2" charset="0"/>
              </a:rPr>
              <a:t>Blood Pressure  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525DDB2-9B2E-677E-1AD0-1846AA7A9850}"/>
              </a:ext>
            </a:extLst>
          </p:cNvPr>
          <p:cNvSpPr txBox="1"/>
          <p:nvPr/>
        </p:nvSpPr>
        <p:spPr>
          <a:xfrm>
            <a:off x="8029486" y="6722040"/>
            <a:ext cx="2099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A67C52"/>
                </a:solidFill>
                <a:latin typeface="Economica" panose="02000506040000020004" pitchFamily="2" charset="0"/>
              </a:rPr>
              <a:t>Skin Thickness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FEADFFA-4752-5886-1394-1D5DA4AE3656}"/>
              </a:ext>
            </a:extLst>
          </p:cNvPr>
          <p:cNvSpPr txBox="1"/>
          <p:nvPr/>
        </p:nvSpPr>
        <p:spPr>
          <a:xfrm>
            <a:off x="9771470" y="6330263"/>
            <a:ext cx="2099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A67C52"/>
                </a:solidFill>
                <a:latin typeface="Economica" panose="02000506040000020004" pitchFamily="2" charset="0"/>
              </a:rPr>
              <a:t>Insulin 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85796D9-4DD9-C94C-3AE9-6E38A3D9B2F4}"/>
              </a:ext>
            </a:extLst>
          </p:cNvPr>
          <p:cNvSpPr txBox="1"/>
          <p:nvPr/>
        </p:nvSpPr>
        <p:spPr>
          <a:xfrm>
            <a:off x="9828232" y="6736861"/>
            <a:ext cx="29630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A67C52"/>
                </a:solidFill>
                <a:latin typeface="Economica" panose="02000506040000020004" pitchFamily="2" charset="0"/>
              </a:rPr>
              <a:t>Diabetes Pedigree Function 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D4458610-7E03-17AD-539C-48352830F4A5}"/>
              </a:ext>
            </a:extLst>
          </p:cNvPr>
          <p:cNvCxnSpPr>
            <a:cxnSpLocks/>
          </p:cNvCxnSpPr>
          <p:nvPr/>
        </p:nvCxnSpPr>
        <p:spPr>
          <a:xfrm>
            <a:off x="6430197" y="7659104"/>
            <a:ext cx="400074" cy="0"/>
          </a:xfrm>
          <a:prstGeom prst="straightConnector1">
            <a:avLst/>
          </a:prstGeom>
          <a:ln w="12700">
            <a:solidFill>
              <a:srgbClr val="60381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B528EDA1-BB30-07F1-AEAF-C8B5F284EAC4}"/>
              </a:ext>
            </a:extLst>
          </p:cNvPr>
          <p:cNvSpPr txBox="1"/>
          <p:nvPr/>
        </p:nvSpPr>
        <p:spPr>
          <a:xfrm>
            <a:off x="6394071" y="7456015"/>
            <a:ext cx="2099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A67C52"/>
                </a:solidFill>
                <a:latin typeface="Economica" panose="02000506040000020004" pitchFamily="2" charset="0"/>
              </a:rPr>
              <a:t>Outcome   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AC7C7FB-4911-C40A-08B9-C29F225DE703}"/>
              </a:ext>
            </a:extLst>
          </p:cNvPr>
          <p:cNvCxnSpPr>
            <a:cxnSpLocks/>
          </p:cNvCxnSpPr>
          <p:nvPr/>
        </p:nvCxnSpPr>
        <p:spPr>
          <a:xfrm>
            <a:off x="8000303" y="7690934"/>
            <a:ext cx="124552" cy="0"/>
          </a:xfrm>
          <a:prstGeom prst="straightConnector1">
            <a:avLst/>
          </a:prstGeom>
          <a:ln w="12700">
            <a:solidFill>
              <a:srgbClr val="603813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9">
            <a:extLst>
              <a:ext uri="{FF2B5EF4-FFF2-40B4-BE49-F238E27FC236}">
                <a16:creationId xmlns:a16="http://schemas.microsoft.com/office/drawing/2014/main" id="{53AC544A-D99B-5673-34CD-2E4B6EC9366D}"/>
              </a:ext>
            </a:extLst>
          </p:cNvPr>
          <p:cNvSpPr txBox="1"/>
          <p:nvPr/>
        </p:nvSpPr>
        <p:spPr>
          <a:xfrm>
            <a:off x="8617461" y="7741260"/>
            <a:ext cx="2113027" cy="69493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/>
            <a:r>
              <a:rPr lang="en-US" sz="2200" b="1" dirty="0">
                <a:solidFill>
                  <a:srgbClr val="A67C52"/>
                </a:solidFill>
                <a:latin typeface="Economica" panose="02000506040000020004" pitchFamily="2" charset="0"/>
              </a:rPr>
              <a:t>1 - Diabetic</a:t>
            </a:r>
          </a:p>
        </p:txBody>
      </p:sp>
      <p:sp>
        <p:nvSpPr>
          <p:cNvPr id="147" name="TextBox 9">
            <a:extLst>
              <a:ext uri="{FF2B5EF4-FFF2-40B4-BE49-F238E27FC236}">
                <a16:creationId xmlns:a16="http://schemas.microsoft.com/office/drawing/2014/main" id="{F43D9A8E-A956-F3E0-DF42-960FCCAAF104}"/>
              </a:ext>
            </a:extLst>
          </p:cNvPr>
          <p:cNvSpPr txBox="1"/>
          <p:nvPr/>
        </p:nvSpPr>
        <p:spPr>
          <a:xfrm>
            <a:off x="8813855" y="7280770"/>
            <a:ext cx="1611244" cy="69493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/>
            <a:r>
              <a:rPr lang="en-US" sz="2200" b="1" dirty="0">
                <a:solidFill>
                  <a:srgbClr val="A67C52"/>
                </a:solidFill>
                <a:latin typeface="Economica" panose="02000506040000020004" pitchFamily="2" charset="0"/>
              </a:rPr>
              <a:t>0 - Normal</a:t>
            </a:r>
          </a:p>
        </p:txBody>
      </p:sp>
      <p:sp>
        <p:nvSpPr>
          <p:cNvPr id="148" name="Left Brace 147">
            <a:extLst>
              <a:ext uri="{FF2B5EF4-FFF2-40B4-BE49-F238E27FC236}">
                <a16:creationId xmlns:a16="http://schemas.microsoft.com/office/drawing/2014/main" id="{2DC9E839-F472-070F-BC0E-9A345E527C3E}"/>
              </a:ext>
            </a:extLst>
          </p:cNvPr>
          <p:cNvSpPr/>
          <p:nvPr/>
        </p:nvSpPr>
        <p:spPr>
          <a:xfrm>
            <a:off x="4004596" y="5770136"/>
            <a:ext cx="387041" cy="1014317"/>
          </a:xfrm>
          <a:prstGeom prst="leftBrace">
            <a:avLst>
              <a:gd name="adj1" fmla="val 34240"/>
              <a:gd name="adj2" fmla="val 46276"/>
            </a:avLst>
          </a:prstGeom>
          <a:ln w="12700">
            <a:solidFill>
              <a:srgbClr val="60381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9" name="TextBox 9">
            <a:extLst>
              <a:ext uri="{FF2B5EF4-FFF2-40B4-BE49-F238E27FC236}">
                <a16:creationId xmlns:a16="http://schemas.microsoft.com/office/drawing/2014/main" id="{6032646B-A6C2-2921-8CD6-2E43EE38B3CC}"/>
              </a:ext>
            </a:extLst>
          </p:cNvPr>
          <p:cNvSpPr txBox="1"/>
          <p:nvPr/>
        </p:nvSpPr>
        <p:spPr>
          <a:xfrm>
            <a:off x="2688656" y="5856621"/>
            <a:ext cx="1747663" cy="694936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algn="ctr">
              <a:defRPr sz="1500" b="1" spc="283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ngLiU-ExtB" panose="02020500000000000000" pitchFamily="18" charset="-120"/>
                <a:ea typeface="MingLiU-ExtB" panose="02020500000000000000" pitchFamily="18" charset="-120"/>
              </a:defRPr>
            </a:lvl1pPr>
          </a:lstStyle>
          <a:p>
            <a:r>
              <a:rPr lang="en-IN" sz="2600" dirty="0">
                <a:solidFill>
                  <a:srgbClr val="42210B"/>
                </a:solidFill>
                <a:latin typeface="Arial Nova Cond" panose="020B0506020202020204" pitchFamily="34" charset="0"/>
                <a:ea typeface="+mn-ea"/>
              </a:rPr>
              <a:t>X</a:t>
            </a:r>
            <a:endParaRPr lang="en-US" sz="2600" dirty="0">
              <a:solidFill>
                <a:srgbClr val="42210B"/>
              </a:solidFill>
              <a:latin typeface="Arial Nova Cond" panose="020B0506020202020204" pitchFamily="34" charset="0"/>
              <a:ea typeface="+mn-ea"/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677D556B-DC76-5D0E-7953-4EC5DC6AC9C3}"/>
              </a:ext>
            </a:extLst>
          </p:cNvPr>
          <p:cNvCxnSpPr>
            <a:cxnSpLocks/>
          </p:cNvCxnSpPr>
          <p:nvPr/>
        </p:nvCxnSpPr>
        <p:spPr>
          <a:xfrm flipV="1">
            <a:off x="3793497" y="7545747"/>
            <a:ext cx="598140" cy="1950"/>
          </a:xfrm>
          <a:prstGeom prst="line">
            <a:avLst/>
          </a:prstGeom>
          <a:ln w="12700">
            <a:solidFill>
              <a:srgbClr val="60381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9">
            <a:extLst>
              <a:ext uri="{FF2B5EF4-FFF2-40B4-BE49-F238E27FC236}">
                <a16:creationId xmlns:a16="http://schemas.microsoft.com/office/drawing/2014/main" id="{016B7054-74F1-A0A4-7611-BA50E0D15F0C}"/>
              </a:ext>
            </a:extLst>
          </p:cNvPr>
          <p:cNvSpPr txBox="1"/>
          <p:nvPr/>
        </p:nvSpPr>
        <p:spPr>
          <a:xfrm>
            <a:off x="2637350" y="7246206"/>
            <a:ext cx="1747663" cy="694936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algn="ctr">
              <a:defRPr sz="1500" b="1" spc="283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ngLiU-ExtB" panose="02020500000000000000" pitchFamily="18" charset="-120"/>
                <a:ea typeface="MingLiU-ExtB" panose="02020500000000000000" pitchFamily="18" charset="-120"/>
              </a:defRPr>
            </a:lvl1pPr>
          </a:lstStyle>
          <a:p>
            <a:r>
              <a:rPr lang="en-US" sz="2600" dirty="0">
                <a:solidFill>
                  <a:srgbClr val="42210B"/>
                </a:solidFill>
                <a:latin typeface="Arial Nova Cond" panose="020B0506020202020204" pitchFamily="34" charset="0"/>
                <a:ea typeface="+mn-ea"/>
              </a:rPr>
              <a:t>Y</a:t>
            </a: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8D14447-365E-B372-DAF2-E2959040AFAB}"/>
              </a:ext>
            </a:extLst>
          </p:cNvPr>
          <p:cNvGrpSpPr/>
          <p:nvPr/>
        </p:nvGrpSpPr>
        <p:grpSpPr>
          <a:xfrm>
            <a:off x="14270831" y="6903391"/>
            <a:ext cx="4128697" cy="3194173"/>
            <a:chOff x="13831200" y="6784454"/>
            <a:chExt cx="4128697" cy="3194173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04327163-73E6-FE50-56AA-A2B90A319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rgbClr val="FF9F80">
                  <a:tint val="45000"/>
                  <a:satMod val="400000"/>
                </a:srgb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1200" y="6784454"/>
              <a:ext cx="798826" cy="798826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A14036E2-CD24-8D38-8D19-D938D9163141}"/>
                </a:ext>
              </a:extLst>
            </p:cNvPr>
            <p:cNvSpPr txBox="1"/>
            <p:nvPr/>
          </p:nvSpPr>
          <p:spPr>
            <a:xfrm>
              <a:off x="14588220" y="6843496"/>
              <a:ext cx="32994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60381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unito Bold Bold" panose="020B0604020202020204" charset="0"/>
                </a:rPr>
                <a:t>Missing Value</a:t>
              </a:r>
              <a:endParaRPr lang="en-IN" sz="2400" dirty="0">
                <a:solidFill>
                  <a:srgbClr val="6038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 Bold Bold" panose="020B0604020202020204" charset="0"/>
              </a:endParaRPr>
            </a:p>
          </p:txBody>
        </p:sp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A72809B6-4CCD-7547-0C08-69F977782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rgbClr val="FF9F80">
                  <a:tint val="45000"/>
                  <a:satMod val="400000"/>
                </a:srgbClr>
              </a:duotone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7069" y="7856894"/>
              <a:ext cx="952125" cy="952125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8074748-378B-91E7-5D60-9AEDCD362EEC}"/>
                </a:ext>
              </a:extLst>
            </p:cNvPr>
            <p:cNvSpPr txBox="1"/>
            <p:nvPr/>
          </p:nvSpPr>
          <p:spPr>
            <a:xfrm>
              <a:off x="14660447" y="8025501"/>
              <a:ext cx="32994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60381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unito Bold Bold" panose="020B0604020202020204" charset="0"/>
                </a:rPr>
                <a:t>Duplicate Values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EAEED28-4843-6249-9AF0-60BFC9DAF808}"/>
                </a:ext>
              </a:extLst>
            </p:cNvPr>
            <p:cNvSpPr txBox="1"/>
            <p:nvPr/>
          </p:nvSpPr>
          <p:spPr>
            <a:xfrm>
              <a:off x="14588220" y="9082951"/>
              <a:ext cx="32994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60381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unito Bold Bold" panose="020B0604020202020204" charset="0"/>
                </a:rPr>
                <a:t>Outliers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94202B4-8A55-2091-D9B0-A7773D86F3B5}"/>
                </a:ext>
              </a:extLst>
            </p:cNvPr>
            <p:cNvSpPr txBox="1"/>
            <p:nvPr/>
          </p:nvSpPr>
          <p:spPr>
            <a:xfrm>
              <a:off x="14572980" y="7256536"/>
              <a:ext cx="32994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60381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unito" pitchFamily="2" charset="0"/>
                </a:rPr>
                <a:t>None</a:t>
              </a:r>
              <a:endParaRPr lang="en-IN" sz="2400" dirty="0">
                <a:solidFill>
                  <a:srgbClr val="6038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itchFamily="2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C7621CA0-FEE1-BBF8-5D84-0B42FBDD0E45}"/>
                </a:ext>
              </a:extLst>
            </p:cNvPr>
            <p:cNvSpPr txBox="1"/>
            <p:nvPr/>
          </p:nvSpPr>
          <p:spPr>
            <a:xfrm>
              <a:off x="14588220" y="8386749"/>
              <a:ext cx="32994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60381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unito" pitchFamily="2" charset="0"/>
                </a:rPr>
                <a:t>None</a:t>
              </a:r>
              <a:endParaRPr lang="en-IN" sz="2400" dirty="0">
                <a:solidFill>
                  <a:srgbClr val="6038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itchFamily="2" charset="0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44A05AB1-F40B-411C-68FC-5FE5FBA2B031}"/>
                </a:ext>
              </a:extLst>
            </p:cNvPr>
            <p:cNvSpPr txBox="1"/>
            <p:nvPr/>
          </p:nvSpPr>
          <p:spPr>
            <a:xfrm>
              <a:off x="14603460" y="9516962"/>
              <a:ext cx="32994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42210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unito" pitchFamily="2" charset="0"/>
                </a:rPr>
                <a:t>Present</a:t>
              </a:r>
              <a:endParaRPr lang="en-IN" sz="2400" dirty="0">
                <a:solidFill>
                  <a:srgbClr val="4221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pitchFamily="2" charset="0"/>
              </a:endParaRP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06F083E2-87D5-8414-BE06-0CA8B9568DE6}"/>
              </a:ext>
            </a:extLst>
          </p:cNvPr>
          <p:cNvSpPr txBox="1"/>
          <p:nvPr/>
        </p:nvSpPr>
        <p:spPr>
          <a:xfrm>
            <a:off x="1072071" y="8729356"/>
            <a:ext cx="120348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603813"/>
                </a:solidFill>
                <a:latin typeface="Nunito" pitchFamily="2" charset="0"/>
              </a:rPr>
              <a:t>Machine learning</a:t>
            </a:r>
            <a:r>
              <a:rPr lang="en-US" sz="2000" dirty="0">
                <a:solidFill>
                  <a:srgbClr val="603813"/>
                </a:solidFill>
                <a:latin typeface="Nunito" pitchFamily="2" charset="0"/>
              </a:rPr>
              <a:t> facilitates the early detection of diabetes by analyzing vast amounts of patient data, enabling personalized risk assessments and timely interventions to </a:t>
            </a:r>
            <a:r>
              <a:rPr lang="en-US" sz="2000" b="1" dirty="0">
                <a:solidFill>
                  <a:srgbClr val="603813"/>
                </a:solidFill>
                <a:latin typeface="Nunito" pitchFamily="2" charset="0"/>
              </a:rPr>
              <a:t>prevent complications</a:t>
            </a:r>
            <a:r>
              <a:rPr lang="en-US" sz="2000" dirty="0">
                <a:solidFill>
                  <a:srgbClr val="603813"/>
                </a:solidFill>
                <a:latin typeface="Nunito" pitchFamily="2" charset="0"/>
              </a:rPr>
              <a:t>. Its predictive capabilities aid in identifying high-risk individuals, allowing for targeted interventions and </a:t>
            </a:r>
            <a:r>
              <a:rPr lang="en-US" sz="2000" b="1" dirty="0">
                <a:solidFill>
                  <a:srgbClr val="603813"/>
                </a:solidFill>
                <a:latin typeface="Nunito" pitchFamily="2" charset="0"/>
              </a:rPr>
              <a:t>improved</a:t>
            </a:r>
            <a:r>
              <a:rPr lang="en-US" sz="2000" dirty="0">
                <a:solidFill>
                  <a:srgbClr val="603813"/>
                </a:solidFill>
                <a:latin typeface="Nunito" pitchFamily="2" charset="0"/>
              </a:rPr>
              <a:t> </a:t>
            </a:r>
            <a:r>
              <a:rPr lang="en-US" sz="2000" b="1" dirty="0">
                <a:solidFill>
                  <a:srgbClr val="603813"/>
                </a:solidFill>
                <a:latin typeface="Nunito" pitchFamily="2" charset="0"/>
              </a:rPr>
              <a:t>management strategies</a:t>
            </a:r>
            <a:endParaRPr lang="en-IN" sz="2000" b="1" dirty="0">
              <a:solidFill>
                <a:srgbClr val="603813"/>
              </a:solidFill>
              <a:latin typeface="Nunito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6E696D-0E8F-B2FA-3EE6-04326525F9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6">
                <a:tint val="45000"/>
                <a:satMod val="400000"/>
              </a:schemeClr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295" y="9235256"/>
            <a:ext cx="954000" cy="954000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265041EB-13DC-C64F-E426-D81D2CC0973A}"/>
              </a:ext>
            </a:extLst>
          </p:cNvPr>
          <p:cNvGrpSpPr/>
          <p:nvPr/>
        </p:nvGrpSpPr>
        <p:grpSpPr>
          <a:xfrm rot="502905">
            <a:off x="832654" y="5951756"/>
            <a:ext cx="1992558" cy="2098320"/>
            <a:chOff x="3407566" y="7494613"/>
            <a:chExt cx="3144290" cy="2788045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C3C3BF2F-1C4A-13CE-E72C-F00E9C528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9514520">
              <a:off x="3407566" y="7494613"/>
              <a:ext cx="2737341" cy="263370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3B71F5AE-A613-3875-1706-C5C0A3072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FFD9CC">
                  <a:tint val="45000"/>
                  <a:satMod val="400000"/>
                </a:srgb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14515" y="7648958"/>
              <a:ext cx="2737341" cy="2633700"/>
            </a:xfrm>
            <a:prstGeom prst="rect">
              <a:avLst/>
            </a:prstGeom>
          </p:spPr>
        </p:pic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6E8E93FA-72C2-EFF8-3257-754344BC12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851123">
            <a:off x="7381437" y="2522920"/>
            <a:ext cx="1510140" cy="257994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FCB73B07-F42D-47DB-F1B1-730228CF8C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tretch>
            <a:fillRect/>
          </a:stretch>
        </p:blipFill>
        <p:spPr>
          <a:xfrm rot="1748877" flipH="1">
            <a:off x="11804050" y="2507679"/>
            <a:ext cx="1510140" cy="257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27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7EE2C2C-A6BB-F7D9-6C2C-CC2302CC5F6A}"/>
              </a:ext>
            </a:extLst>
          </p:cNvPr>
          <p:cNvSpPr/>
          <p:nvPr/>
        </p:nvSpPr>
        <p:spPr>
          <a:xfrm>
            <a:off x="10995681" y="1409700"/>
            <a:ext cx="7239000" cy="3200400"/>
          </a:xfrm>
          <a:prstGeom prst="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75A219-06F4-6949-8F06-DC2BADF91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8027"/>
            <a:ext cx="10119381" cy="9790945"/>
          </a:xfrm>
          <a:prstGeom prst="rect">
            <a:avLst/>
          </a:prstGeom>
          <a:ln w="38100">
            <a:solidFill>
              <a:srgbClr val="60381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3EA311-B7AE-A9DA-4375-B43BE22D7CE7}"/>
              </a:ext>
            </a:extLst>
          </p:cNvPr>
          <p:cNvSpPr txBox="1"/>
          <p:nvPr/>
        </p:nvSpPr>
        <p:spPr>
          <a:xfrm>
            <a:off x="11186181" y="1547961"/>
            <a:ext cx="685800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300" b="1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rPr>
              <a:t>These correlations suggest certain relationships within the dataset: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rPr>
              <a:t>  Glucose levels might strongly influence the outcome of whatever scenario or study is being conducted.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rPr>
              <a:t>The number of pregnancies tends to be correlated with the age of the individuals in the dataset.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rPr>
              <a:t> Insulin levels seem to be closely related to skin thickness in the dataset.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B314DE-FEB5-8543-2D16-608916714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1421" y="7442015"/>
            <a:ext cx="6896743" cy="2424460"/>
          </a:xfrm>
          <a:prstGeom prst="rect">
            <a:avLst/>
          </a:prstGeom>
          <a:ln w="19050" cap="sq">
            <a:solidFill>
              <a:srgbClr val="60381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94C64F-3183-371F-1364-001B5D78A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2835" y="4937747"/>
            <a:ext cx="5792449" cy="2286198"/>
          </a:xfrm>
          <a:prstGeom prst="rect">
            <a:avLst/>
          </a:prstGeom>
          <a:ln w="19050" cap="sq">
            <a:solidFill>
              <a:srgbClr val="60381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C7F230-2E4A-F327-DE76-E3389E8340DF}"/>
              </a:ext>
            </a:extLst>
          </p:cNvPr>
          <p:cNvSpPr txBox="1"/>
          <p:nvPr/>
        </p:nvSpPr>
        <p:spPr>
          <a:xfrm>
            <a:off x="11186181" y="420525"/>
            <a:ext cx="6858002" cy="6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rgbClr val="A67C5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ova Cond" panose="020B0506020202020204" pitchFamily="34" charset="0"/>
                <a:ea typeface="+mj-ea"/>
                <a:cs typeface="+mj-cs"/>
              </a:rPr>
              <a:t>HEATMAP OF THE DATA FRAME</a:t>
            </a:r>
            <a:endParaRPr lang="en-IN" sz="3800" b="1" dirty="0">
              <a:solidFill>
                <a:srgbClr val="A67C52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 Nova Cond" panose="020B0506020202020204" pitchFamily="34" charset="0"/>
              <a:ea typeface="+mj-ea"/>
              <a:cs typeface="+mj-cs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B2347D3-B244-F06F-9E20-1C68EC2466ED}"/>
              </a:ext>
            </a:extLst>
          </p:cNvPr>
          <p:cNvCxnSpPr>
            <a:cxnSpLocks/>
          </p:cNvCxnSpPr>
          <p:nvPr/>
        </p:nvCxnSpPr>
        <p:spPr>
          <a:xfrm flipV="1">
            <a:off x="17373600" y="7072739"/>
            <a:ext cx="0" cy="559776"/>
          </a:xfrm>
          <a:prstGeom prst="line">
            <a:avLst/>
          </a:prstGeom>
          <a:ln w="19050">
            <a:solidFill>
              <a:srgbClr val="754C24"/>
            </a:solidFill>
            <a:prstDash val="dash"/>
            <a:headEnd type="none"/>
            <a:tailEnd type="oval"/>
          </a:ln>
          <a:effectLst>
            <a:outerShdw blurRad="63500" sx="102000" sy="102000" algn="ctr" rotWithShape="0">
              <a:prstClr val="black">
                <a:alpha val="5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AF6FC9-837D-FC9F-B66B-F9F42CA7830F}"/>
              </a:ext>
            </a:extLst>
          </p:cNvPr>
          <p:cNvCxnSpPr>
            <a:cxnSpLocks/>
          </p:cNvCxnSpPr>
          <p:nvPr/>
        </p:nvCxnSpPr>
        <p:spPr>
          <a:xfrm flipH="1">
            <a:off x="17145000" y="7630563"/>
            <a:ext cx="228600" cy="0"/>
          </a:xfrm>
          <a:prstGeom prst="line">
            <a:avLst/>
          </a:prstGeom>
          <a:ln w="19050">
            <a:solidFill>
              <a:srgbClr val="754C24"/>
            </a:solidFill>
            <a:prstDash val="dash"/>
            <a:headEnd type="none"/>
            <a:tailEnd type="oval"/>
          </a:ln>
          <a:effectLst>
            <a:outerShdw blurRad="63500" sx="102000" sy="102000" algn="ctr" rotWithShape="0">
              <a:prstClr val="black">
                <a:alpha val="57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0BF4CB5-C173-C958-1683-96A0AEBF7615}"/>
              </a:ext>
            </a:extLst>
          </p:cNvPr>
          <p:cNvGrpSpPr/>
          <p:nvPr/>
        </p:nvGrpSpPr>
        <p:grpSpPr>
          <a:xfrm>
            <a:off x="17221200" y="4532893"/>
            <a:ext cx="228600" cy="559776"/>
            <a:chOff x="17221200" y="4532893"/>
            <a:chExt cx="228600" cy="55977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1CBB890-04A1-88F5-9C35-D1FC253285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49800" y="4532893"/>
              <a:ext cx="0" cy="559776"/>
            </a:xfrm>
            <a:prstGeom prst="line">
              <a:avLst/>
            </a:prstGeom>
            <a:ln w="19050">
              <a:solidFill>
                <a:srgbClr val="754C24"/>
              </a:solidFill>
              <a:prstDash val="dash"/>
              <a:headEnd type="none"/>
              <a:tailEnd type="oval"/>
            </a:ln>
            <a:effectLst>
              <a:outerShdw blurRad="63500" sx="102000" sy="102000" algn="ctr" rotWithShape="0">
                <a:prstClr val="black">
                  <a:alpha val="57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57FCBAF-D050-CF8B-B2A0-25D7DF743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21200" y="5090717"/>
              <a:ext cx="228600" cy="0"/>
            </a:xfrm>
            <a:prstGeom prst="line">
              <a:avLst/>
            </a:prstGeom>
            <a:ln w="19050">
              <a:solidFill>
                <a:srgbClr val="754C24"/>
              </a:solidFill>
              <a:prstDash val="dash"/>
              <a:headEnd type="none"/>
              <a:tailEnd type="oval"/>
            </a:ln>
            <a:effectLst>
              <a:outerShdw blurRad="63500" sx="102000" sy="102000" algn="ctr" rotWithShape="0">
                <a:prstClr val="black">
                  <a:alpha val="57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0417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9B3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2134C5-0E66-0C68-2B58-7D1A1FF39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4757250"/>
            <a:ext cx="8074658" cy="5230812"/>
          </a:xfrm>
          <a:prstGeom prst="rect">
            <a:avLst/>
          </a:prstGeom>
          <a:ln w="28575">
            <a:solidFill>
              <a:srgbClr val="60381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3D4BE5-34ED-5D5A-4D05-C5344F3B3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84" y="337038"/>
            <a:ext cx="6477000" cy="5230812"/>
          </a:xfrm>
          <a:prstGeom prst="rect">
            <a:avLst/>
          </a:prstGeom>
          <a:ln w="28575">
            <a:solidFill>
              <a:srgbClr val="603813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72D33B1-BC72-AEA5-4911-D7240D194826}"/>
              </a:ext>
            </a:extLst>
          </p:cNvPr>
          <p:cNvSpPr/>
          <p:nvPr/>
        </p:nvSpPr>
        <p:spPr>
          <a:xfrm>
            <a:off x="10194561" y="417359"/>
            <a:ext cx="7239000" cy="2590800"/>
          </a:xfrm>
          <a:prstGeom prst="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431774-6E68-727F-1BC1-B1BFB280D74C}"/>
              </a:ext>
            </a:extLst>
          </p:cNvPr>
          <p:cNvSpPr txBox="1"/>
          <p:nvPr/>
        </p:nvSpPr>
        <p:spPr>
          <a:xfrm>
            <a:off x="9848729" y="589374"/>
            <a:ext cx="758483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 b="1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rPr>
              <a:t>Ages between 40 to 45</a:t>
            </a:r>
            <a:r>
              <a:rPr lang="en-US" sz="2000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rPr>
              <a:t>: </a:t>
            </a:r>
            <a:r>
              <a:rPr lang="en-US" sz="2000" dirty="0">
                <a:solidFill>
                  <a:srgbClr val="9F8170"/>
                </a:solidFill>
                <a:latin typeface="Arial Nova Cond" panose="020B0506020202020204" pitchFamily="34" charset="0"/>
              </a:rPr>
              <a:t>Higher incidence or prevalence of diabetes. This indicates that individuals aged between 40 to 45 are more likely to have diabetes compared to other age groups.</a:t>
            </a:r>
          </a:p>
          <a:p>
            <a:pPr lvl="1"/>
            <a:endParaRPr lang="en-US" sz="2000" dirty="0">
              <a:solidFill>
                <a:srgbClr val="9F817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ova Cond" panose="020B0506020202020204" pitchFamily="34" charset="0"/>
            </a:endParaRPr>
          </a:p>
          <a:p>
            <a:pPr lvl="1"/>
            <a:r>
              <a:rPr lang="en-US" sz="2000" b="1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rPr>
              <a:t>Ages after 70 </a:t>
            </a:r>
            <a:r>
              <a:rPr lang="en-US" sz="2000" dirty="0">
                <a:solidFill>
                  <a:srgbClr val="9F81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ova Cond" panose="020B0506020202020204" pitchFamily="34" charset="0"/>
              </a:rPr>
              <a:t>:</a:t>
            </a:r>
            <a:r>
              <a:rPr lang="en-US" sz="2000" dirty="0">
                <a:solidFill>
                  <a:srgbClr val="9F8170"/>
                </a:solidFill>
                <a:latin typeface="Arial Nova Cond" panose="020B0506020202020204" pitchFamily="34" charset="0"/>
              </a:rPr>
              <a:t>Diminishing trend in the prevalence or incidence of diabetes. This suggests that as individuals age beyond 70, having diabetes decreases or becomes less prevalent.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BEB0B0-16EC-BA71-6D51-ABDE8F24DFF9}"/>
              </a:ext>
            </a:extLst>
          </p:cNvPr>
          <p:cNvSpPr/>
          <p:nvPr/>
        </p:nvSpPr>
        <p:spPr>
          <a:xfrm>
            <a:off x="817684" y="7200900"/>
            <a:ext cx="7239000" cy="2749060"/>
          </a:xfrm>
          <a:prstGeom prst="rect">
            <a:avLst/>
          </a:prstGeom>
          <a:gradFill flip="none" rotWithShape="1">
            <a:gsLst>
              <a:gs pos="17000">
                <a:schemeClr val="bg1">
                  <a:lumMod val="95000"/>
                </a:schemeClr>
              </a:gs>
              <a:gs pos="100000">
                <a:srgbClr val="FFDDD1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8798E6-7227-86F6-CF90-DC45560C6767}"/>
              </a:ext>
            </a:extLst>
          </p:cNvPr>
          <p:cNvSpPr txBox="1"/>
          <p:nvPr/>
        </p:nvSpPr>
        <p:spPr>
          <a:xfrm>
            <a:off x="383542" y="7343300"/>
            <a:ext cx="758483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F8170"/>
                </a:solidFill>
                <a:latin typeface="Arial Nova Cond" panose="020B0506020202020204" pitchFamily="34" charset="0"/>
              </a:rPr>
              <a:t>A significant portion of the patient population demonstrates normal blood glucose levels, indicating that they fall within the healthy range and do not currently have diabetes.</a:t>
            </a:r>
          </a:p>
          <a:p>
            <a:pPr lvl="1"/>
            <a:endParaRPr lang="en-US" sz="2000" dirty="0">
              <a:solidFill>
                <a:srgbClr val="9F8170"/>
              </a:solidFill>
              <a:latin typeface="Arial Nova Cond" panose="020B0506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F8170"/>
                </a:solidFill>
                <a:latin typeface="Arial Nova Cond" panose="020B0506020202020204" pitchFamily="34" charset="0"/>
              </a:rPr>
              <a:t>Conversely, instances of impaired glucose tolerance (prediabetes), where blood glucose levels are elevated but not high enough for a diabetes diagnosis, are comparatively less prevalent among the patients under study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3956B-A6E7-A28F-E5D8-0D27EF2A7B5C}"/>
              </a:ext>
            </a:extLst>
          </p:cNvPr>
          <p:cNvSpPr txBox="1"/>
          <p:nvPr/>
        </p:nvSpPr>
        <p:spPr>
          <a:xfrm>
            <a:off x="10612318" y="3251762"/>
            <a:ext cx="6477000" cy="12618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rgbClr val="A67C5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ova Cond" panose="020B0506020202020204" pitchFamily="34" charset="0"/>
                <a:ea typeface="+mj-ea"/>
                <a:cs typeface="+mj-cs"/>
              </a:rPr>
              <a:t>AGE DISTRIBUTION AND OUTCOME CORRELATION</a:t>
            </a:r>
            <a:endParaRPr lang="en-IN" sz="3800" b="1" dirty="0">
              <a:solidFill>
                <a:srgbClr val="A67C52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 Nova Cond" panose="020B0506020202020204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5C65C-0412-878C-84D7-4CF0B277AC74}"/>
              </a:ext>
            </a:extLst>
          </p:cNvPr>
          <p:cNvSpPr txBox="1"/>
          <p:nvPr/>
        </p:nvSpPr>
        <p:spPr>
          <a:xfrm>
            <a:off x="1683726" y="5753433"/>
            <a:ext cx="5506916" cy="12618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rgbClr val="A67C5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 Nova Cond" panose="020B0506020202020204" pitchFamily="34" charset="0"/>
                <a:ea typeface="+mj-ea"/>
                <a:cs typeface="+mj-cs"/>
              </a:rPr>
              <a:t>GLUCOSE LEVEL SPREAD: A VISUAL OVERVIEW</a:t>
            </a:r>
            <a:endParaRPr lang="en-IN" sz="3800" b="1" dirty="0">
              <a:solidFill>
                <a:srgbClr val="A67C52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 Nova Cond" panose="020B0506020202020204" pitchFamily="34" charset="0"/>
              <a:ea typeface="+mj-ea"/>
              <a:cs typeface="+mj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4A1697A-4666-FFE3-DCA0-954F66F7A66A}"/>
              </a:ext>
            </a:extLst>
          </p:cNvPr>
          <p:cNvSpPr>
            <a:spLocks noChangeAspect="1"/>
          </p:cNvSpPr>
          <p:nvPr/>
        </p:nvSpPr>
        <p:spPr>
          <a:xfrm rot="11928559" flipH="1">
            <a:off x="-4719037" y="-4034862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838BA67-5144-D95A-40D9-2C131276D57E}"/>
              </a:ext>
            </a:extLst>
          </p:cNvPr>
          <p:cNvSpPr>
            <a:spLocks noChangeAspect="1"/>
          </p:cNvSpPr>
          <p:nvPr/>
        </p:nvSpPr>
        <p:spPr>
          <a:xfrm rot="9946798" flipH="1" flipV="1">
            <a:off x="-4794383" y="5875190"/>
            <a:ext cx="7527211" cy="8149539"/>
          </a:xfrm>
          <a:custGeom>
            <a:avLst/>
            <a:gdLst/>
            <a:ahLst/>
            <a:cxnLst/>
            <a:rect l="l" t="t" r="r" b="b"/>
            <a:pathLst>
              <a:path w="7527211" h="8149539">
                <a:moveTo>
                  <a:pt x="0" y="0"/>
                </a:moveTo>
                <a:lnTo>
                  <a:pt x="7527211" y="0"/>
                </a:lnTo>
                <a:lnTo>
                  <a:pt x="7527211" y="8149539"/>
                </a:lnTo>
                <a:lnTo>
                  <a:pt x="0" y="8149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1816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1613</Words>
  <Application>Microsoft Office PowerPoint</Application>
  <PresentationFormat>Custom</PresentationFormat>
  <Paragraphs>256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9" baseType="lpstr">
      <vt:lpstr>Goudy Old Style</vt:lpstr>
      <vt:lpstr>Constantia</vt:lpstr>
      <vt:lpstr>Californian FB</vt:lpstr>
      <vt:lpstr>Rajdhani bold</vt:lpstr>
      <vt:lpstr>Calibri</vt:lpstr>
      <vt:lpstr>Nunito Bold Bold</vt:lpstr>
      <vt:lpstr>Perpetua Titling MT</vt:lpstr>
      <vt:lpstr>Arial</vt:lpstr>
      <vt:lpstr>Nunito Bold</vt:lpstr>
      <vt:lpstr>Futura BdCn BT</vt:lpstr>
      <vt:lpstr>Gotham</vt:lpstr>
      <vt:lpstr>Arial Nova Cond</vt:lpstr>
      <vt:lpstr>Cascadia Code SemiLight</vt:lpstr>
      <vt:lpstr>STSong</vt:lpstr>
      <vt:lpstr>Century Gothic</vt:lpstr>
      <vt:lpstr>Cambria Math</vt:lpstr>
      <vt:lpstr>Economica</vt:lpstr>
      <vt:lpstr>Wingdings</vt:lpstr>
      <vt:lpstr>Nunito</vt:lpstr>
      <vt:lpstr>Rajdhani bold</vt:lpstr>
      <vt:lpstr>Cooper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Orange Creative Diabetes Presentation</dc:title>
  <dc:creator>Royston Rodrigues</dc:creator>
  <cp:lastModifiedBy>Royston Rodrigues</cp:lastModifiedBy>
  <cp:revision>41</cp:revision>
  <dcterms:created xsi:type="dcterms:W3CDTF">2006-08-16T00:00:00Z</dcterms:created>
  <dcterms:modified xsi:type="dcterms:W3CDTF">2024-02-20T06:34:24Z</dcterms:modified>
  <dc:identifier>DAF8kYSZpKU</dc:identifier>
</cp:coreProperties>
</file>